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notesMasterIdLst>
    <p:notesMasterId r:id="rId21"/>
  </p:notesMasterIdLst>
  <p:sldIdLst>
    <p:sldId id="256" r:id="rId2"/>
    <p:sldId id="257" r:id="rId3"/>
    <p:sldId id="258" r:id="rId4"/>
    <p:sldId id="269" r:id="rId5"/>
    <p:sldId id="272" r:id="rId6"/>
    <p:sldId id="271" r:id="rId7"/>
    <p:sldId id="270" r:id="rId8"/>
    <p:sldId id="265" r:id="rId9"/>
    <p:sldId id="268" r:id="rId10"/>
    <p:sldId id="266" r:id="rId11"/>
    <p:sldId id="267" r:id="rId12"/>
    <p:sldId id="263" r:id="rId13"/>
    <p:sldId id="264" r:id="rId14"/>
    <p:sldId id="259" r:id="rId15"/>
    <p:sldId id="262" r:id="rId16"/>
    <p:sldId id="260" r:id="rId17"/>
    <p:sldId id="273" r:id="rId18"/>
    <p:sldId id="274" r:id="rId19"/>
    <p:sldId id="275" r:id="rId2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79210" autoAdjust="0"/>
  </p:normalViewPr>
  <p:slideViewPr>
    <p:cSldViewPr snapToGrid="0">
      <p:cViewPr>
        <p:scale>
          <a:sx n="100" d="100"/>
          <a:sy n="100" d="100"/>
        </p:scale>
        <p:origin x="-72" y="360"/>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C91EC29-088C-487D-8B4D-1C758F16BC5D}" type="datetimeFigureOut">
              <a:rPr lang="en-US" smtClean="0"/>
              <a:t>9/24/2019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B8E45EE-69D6-4FB8-98A0-A0618FA38901}" type="slidenum">
              <a:rPr lang="en-US" smtClean="0"/>
              <a:t>‹#›</a:t>
            </a:fld>
            <a:endParaRPr lang="en-US"/>
          </a:p>
        </p:txBody>
      </p:sp>
    </p:spTree>
    <p:extLst>
      <p:ext uri="{BB962C8B-B14F-4D97-AF65-F5344CB8AC3E}">
        <p14:creationId xmlns:p14="http://schemas.microsoft.com/office/powerpoint/2010/main" val="8127055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Times New Roman" pitchFamily="18" charset="0"/>
                <a:ea typeface="+mn-ea"/>
                <a:cs typeface="Times New Roman" pitchFamily="18" charset="0"/>
              </a:rPr>
              <a:t> This presentation explores appropriate approaches that can be used to improve physical activities among the elementary population. The presentation begins with an introduction to the topic, then goes on to discuss ways of enhancing physical activities in elementary populations such as academic learning time-physical education, active transport, classroom physical activity, developmentally precise physical activity, exercise, extramural sports, and intramural sports. The presentation continues by discussing moderate-intensity physical activity, physical fitness, physical activity breaks, recess, vigorous-intensity physical activity, and it ends with a conclusion.</a:t>
            </a: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5"/>
          </p:nvPr>
        </p:nvSpPr>
        <p:spPr/>
        <p:txBody>
          <a:bodyPr/>
          <a:lstStyle/>
          <a:p>
            <a:fld id="{9B8E45EE-69D6-4FB8-98A0-A0618FA38901}" type="slidenum">
              <a:rPr lang="en-US" smtClean="0"/>
              <a:t>1</a:t>
            </a:fld>
            <a:endParaRPr lang="en-US"/>
          </a:p>
        </p:txBody>
      </p:sp>
    </p:spTree>
    <p:extLst>
      <p:ext uri="{BB962C8B-B14F-4D97-AF65-F5344CB8AC3E}">
        <p14:creationId xmlns:p14="http://schemas.microsoft.com/office/powerpoint/2010/main" val="17675557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Times New Roman" pitchFamily="18" charset="0"/>
                <a:ea typeface="+mn-ea"/>
                <a:cs typeface="Times New Roman" pitchFamily="18" charset="0"/>
              </a:rPr>
              <a:t>Physical activity is among the best remedy for fighting the obesity epidemic in elementary populations. The schools play a significant role in the efforts of reversing obesity among their children. Schools are precise venues where physical activities can be implemented to encourage healthy behaviors since kids spend much time in schools. Additionally, the schools are given the responsibility of encouraging physical activities because they have access to adequate space, personnel, and equipment necessary for the programming of physical activities. Elementary populations can be involved in physical activities while in schools since the activities are executed in terms of formal instructions that are impeded in physical education as a way of encouraging the growth of talent among the children. From a meta-analysis evaluation of literature demonstrated that physical education is accountable for about 40% of the proposed 60 and beyond minutes of daily physical activities (Thomas et al., 2015). Most schools are against children being in lengthy states of inactivity or sedentarism, and as a consequence, physical education is taken as a key tool that makes elementary population lively throughout their studies.</a:t>
            </a: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5"/>
          </p:nvPr>
        </p:nvSpPr>
        <p:spPr/>
        <p:txBody>
          <a:bodyPr/>
          <a:lstStyle/>
          <a:p>
            <a:fld id="{9B8E45EE-69D6-4FB8-98A0-A0618FA38901}" type="slidenum">
              <a:rPr lang="en-US" smtClean="0"/>
              <a:t>2</a:t>
            </a:fld>
            <a:endParaRPr lang="en-US"/>
          </a:p>
        </p:txBody>
      </p:sp>
    </p:spTree>
    <p:extLst>
      <p:ext uri="{BB962C8B-B14F-4D97-AF65-F5344CB8AC3E}">
        <p14:creationId xmlns:p14="http://schemas.microsoft.com/office/powerpoint/2010/main" val="27317595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Times New Roman" pitchFamily="18" charset="0"/>
                <a:ea typeface="+mn-ea"/>
                <a:cs typeface="Times New Roman" pitchFamily="18" charset="0"/>
              </a:rPr>
              <a:t>Classroom activity breaks are one of the excellent strategies for improving physical activity in the elementary population since the technique increases the population’s participation in physical activities while in school. The approach is implemented in terms of structured instructions that are school-centered. Classroom activity breaks are significant because they involve all the activities despite the intensity included in the activities of a regular classroom. Additionally, the strategy consists of the learning of special subjects such as music and art, even without the hand of the usual classroom teacher. Breaks in the classroom offer an excellent opportunity of improving physical activity among the children because it requires minimal planning, short time, and no equipment. A standard break constitutes of 10 to 15 minutes aimed at moderate-intensity or vigorous physical activity. This approach has been proved to be effective in improving the levels of physical activity of elementary children. Given the fact that this method includes both classroom and outside class instructions, it can significantly increase the rate of physical activeness of children.</a:t>
            </a: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5"/>
          </p:nvPr>
        </p:nvSpPr>
        <p:spPr/>
        <p:txBody>
          <a:bodyPr/>
          <a:lstStyle/>
          <a:p>
            <a:fld id="{9B8E45EE-69D6-4FB8-98A0-A0618FA38901}" type="slidenum">
              <a:rPr lang="en-US" smtClean="0"/>
              <a:t>3</a:t>
            </a:fld>
            <a:endParaRPr lang="en-US"/>
          </a:p>
        </p:txBody>
      </p:sp>
    </p:spTree>
    <p:extLst>
      <p:ext uri="{BB962C8B-B14F-4D97-AF65-F5344CB8AC3E}">
        <p14:creationId xmlns:p14="http://schemas.microsoft.com/office/powerpoint/2010/main" val="26863094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effectLst/>
              <a:latin typeface="Times New Roman" pitchFamily="18" charset="0"/>
              <a:ea typeface="+mn-ea"/>
              <a:cs typeface="Times New Roman"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Times New Roman" pitchFamily="18" charset="0"/>
                <a:ea typeface="+mn-ea"/>
                <a:cs typeface="Times New Roman" pitchFamily="18" charset="0"/>
              </a:rPr>
              <a:t>Active transport involves the use of walking, biking as well as other human-powered techniques such as skateboarding </a:t>
            </a:r>
            <a:r>
              <a:rPr lang="en-US" dirty="0">
                <a:latin typeface="Times New Roman" panose="02020603050405020304" pitchFamily="18" charset="0"/>
                <a:cs typeface="Times New Roman" panose="02020603050405020304" pitchFamily="18" charset="0"/>
              </a:rPr>
              <a:t>(Swift et al., 2014)</a:t>
            </a:r>
            <a:r>
              <a:rPr lang="en-US" sz="1200" kern="1200" dirty="0">
                <a:solidFill>
                  <a:schemeClr val="tx1"/>
                </a:solidFill>
                <a:effectLst/>
                <a:latin typeface="Times New Roman" pitchFamily="18" charset="0"/>
                <a:ea typeface="+mn-ea"/>
                <a:cs typeface="Times New Roman" pitchFamily="18" charset="0"/>
              </a:rPr>
              <a:t>. Additionally, the method includes the utilization of public transportation, being transported a location near the school but not at the school gate from which the elementary students walk to school. Active transport is a low-cost approach to improve physical activity in the elementary population, and it is recommended for about one quarter of a child’s daily steps. Various studies have demonstrated that active transport offers a golden opportunity for children physical activities and raises the energy expenditure rate in the body. In addition to these benefits, active transport reduces congestion on roads, and air pollution is also minimized. These are among the topics widely discussed in classes, and the children will feel encouraged to practice them in real life. The method also promotes social interaction and promotes independent mobility in the elementary population.</a:t>
            </a: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5"/>
          </p:nvPr>
        </p:nvSpPr>
        <p:spPr/>
        <p:txBody>
          <a:bodyPr/>
          <a:lstStyle/>
          <a:p>
            <a:fld id="{9B8E45EE-69D6-4FB8-98A0-A0618FA38901}" type="slidenum">
              <a:rPr lang="en-US" smtClean="0"/>
              <a:t>4</a:t>
            </a:fld>
            <a:endParaRPr lang="en-US"/>
          </a:p>
        </p:txBody>
      </p:sp>
    </p:spTree>
    <p:extLst>
      <p:ext uri="{BB962C8B-B14F-4D97-AF65-F5344CB8AC3E}">
        <p14:creationId xmlns:p14="http://schemas.microsoft.com/office/powerpoint/2010/main" val="21371323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effectLst/>
              <a:latin typeface="Times New Roman" pitchFamily="18" charset="0"/>
              <a:ea typeface="+mn-ea"/>
              <a:cs typeface="Times New Roman" pitchFamily="18" charset="0"/>
            </a:endParaRPr>
          </a:p>
          <a:p>
            <a:r>
              <a:rPr lang="en-US" sz="1200" kern="1200" dirty="0">
                <a:solidFill>
                  <a:schemeClr val="tx1"/>
                </a:solidFill>
                <a:effectLst/>
                <a:latin typeface="Times New Roman" pitchFamily="18" charset="0"/>
                <a:ea typeface="+mn-ea"/>
                <a:cs typeface="Times New Roman" pitchFamily="18" charset="0"/>
              </a:rPr>
              <a:t>After school programs are becoming a potential strategy for improving physical activity in elementary populations, especially in the context of learning environment. Such programs are planned in a community or school-centered setting. They occur inform of extracurricular activities done outside the school, between 3 pm to 6 pm. The common areas that are focused on during the programs include health education, recreation, physical activities, and nutrition. Music, art, academic assistance through solving problems in home works, opportunities to grow to develop leadership as well as developing social and personal skills. This method is best suited for communities and families characterized by low-income that cannot afford other means of encouraging physical activities.</a:t>
            </a: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5"/>
          </p:nvPr>
        </p:nvSpPr>
        <p:spPr/>
        <p:txBody>
          <a:bodyPr/>
          <a:lstStyle/>
          <a:p>
            <a:fld id="{9B8E45EE-69D6-4FB8-98A0-A0618FA38901}" type="slidenum">
              <a:rPr lang="en-US" smtClean="0"/>
              <a:t>5</a:t>
            </a:fld>
            <a:endParaRPr lang="en-US"/>
          </a:p>
        </p:txBody>
      </p:sp>
    </p:spTree>
    <p:extLst>
      <p:ext uri="{BB962C8B-B14F-4D97-AF65-F5344CB8AC3E}">
        <p14:creationId xmlns:p14="http://schemas.microsoft.com/office/powerpoint/2010/main" val="3996355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effectLst/>
              <a:latin typeface="Times New Roman" pitchFamily="18" charset="0"/>
              <a:ea typeface="+mn-ea"/>
              <a:cs typeface="Times New Roman" pitchFamily="18" charset="0"/>
            </a:endParaRPr>
          </a:p>
          <a:p>
            <a:r>
              <a:rPr lang="en-US" sz="1200" kern="1200" dirty="0">
                <a:solidFill>
                  <a:schemeClr val="tx1"/>
                </a:solidFill>
                <a:effectLst/>
                <a:latin typeface="Times New Roman" pitchFamily="18" charset="0"/>
                <a:ea typeface="+mn-ea"/>
                <a:cs typeface="Times New Roman" pitchFamily="18" charset="0"/>
              </a:rPr>
              <a:t>To improve physical activity in elementary populations, parents, teachers, school administrators, and districts should create and advocate for a whole of school strategy to improve physical activity. This will provide and foster an environment of vigorous activity of not less than 60 minutes daily. Moreover, to ensure that physical activity is promoted in elementary schools, school districts need to provide high quality curricular that focuses on physical education that will authorize every student to spend some time taking part in vigorous activities. Additionally, flexibility should be allowed in curricular scheduling, whereby each school can at least make 150 minutes per week to participate in sports (Tremblay et al., 2014). Students should be encouraged to take part in multiple forms of physical activities such as recess, classroom physical activities, as well as other opportunities. Resources are essential for some physical activities to be a success. Therefore, the main stakeholder needs to provide these resources to improve physical activities in elementary schools.</a:t>
            </a: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5"/>
          </p:nvPr>
        </p:nvSpPr>
        <p:spPr/>
        <p:txBody>
          <a:bodyPr/>
          <a:lstStyle/>
          <a:p>
            <a:fld id="{9B8E45EE-69D6-4FB8-98A0-A0618FA38901}" type="slidenum">
              <a:rPr lang="en-US" smtClean="0"/>
              <a:t>6</a:t>
            </a:fld>
            <a:endParaRPr lang="en-US"/>
          </a:p>
        </p:txBody>
      </p:sp>
    </p:spTree>
    <p:extLst>
      <p:ext uri="{BB962C8B-B14F-4D97-AF65-F5344CB8AC3E}">
        <p14:creationId xmlns:p14="http://schemas.microsoft.com/office/powerpoint/2010/main" val="29269046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Federal and state governments, all school systems at local, district and state levels, city planners and city authorities as well as teacher-parent forums should consider including physical activities in all the policies and regulations to be a mandatory tool across all schools. Installation of promising as well as effective strategies for improving physical activities in schools will be an effective method of achieving fitness. Additionally, there is a need for using multi-component interventions aimed at promoting community and school-centered strategies to promote physical activities. In the efforts of improving physical activity, precise curricular is important, and the reduction of sedentary times in schools will greatly boost physical activities in elementary schools. </a:t>
            </a:r>
          </a:p>
          <a:p>
            <a:endParaRPr lang="en-US" dirty="0"/>
          </a:p>
        </p:txBody>
      </p:sp>
      <p:sp>
        <p:nvSpPr>
          <p:cNvPr id="4" name="Slide Number Placeholder 3"/>
          <p:cNvSpPr>
            <a:spLocks noGrp="1"/>
          </p:cNvSpPr>
          <p:nvPr>
            <p:ph type="sldNum" sz="quarter" idx="5"/>
          </p:nvPr>
        </p:nvSpPr>
        <p:spPr/>
        <p:txBody>
          <a:bodyPr/>
          <a:lstStyle/>
          <a:p>
            <a:fld id="{9B8E45EE-69D6-4FB8-98A0-A0618FA38901}" type="slidenum">
              <a:rPr lang="en-US" smtClean="0"/>
              <a:t>7</a:t>
            </a:fld>
            <a:endParaRPr lang="en-US"/>
          </a:p>
        </p:txBody>
      </p:sp>
    </p:spTree>
    <p:extLst>
      <p:ext uri="{BB962C8B-B14F-4D97-AF65-F5344CB8AC3E}">
        <p14:creationId xmlns:p14="http://schemas.microsoft.com/office/powerpoint/2010/main" val="2308616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effectLst/>
              <a:latin typeface="Times New Roman" pitchFamily="18" charset="0"/>
              <a:ea typeface="+mn-ea"/>
              <a:cs typeface="Times New Roman" pitchFamily="18" charset="0"/>
            </a:endParaRPr>
          </a:p>
          <a:p>
            <a:r>
              <a:rPr lang="en-US" sz="1200" kern="1200" dirty="0">
                <a:solidFill>
                  <a:schemeClr val="tx1"/>
                </a:solidFill>
                <a:effectLst/>
                <a:latin typeface="Times New Roman" pitchFamily="18" charset="0"/>
                <a:ea typeface="+mn-ea"/>
                <a:cs typeface="Times New Roman" pitchFamily="18" charset="0"/>
              </a:rPr>
              <a:t>Encouraging the elementary population to participate in extramural sports can improve their level of physical activity as the technique helps the creation of teamwork among the students. Skills that are learned through teamwork in sports are critical in managing relationships with multiple groups one encounters in life. So, it becomes a better person in the future. Additionally, extramural sports make children feel a sense of sportsmanship and camaraderie, which comes after understanding that as a people, we need to be gracious winners. This art helps children to get encouraged to participate in physical activities. When it comes to time management, every person wants to be at the top. It is one of the most critical skills learned from extramural sports. Elementary students will be encouraged to attend sports so that they can become proper time managers and ensure that they achieve all their set goals and dreams. Sportsmanship involves thinking critically, reflexing one’s feet, and react within the blink of an eye. Basically, this is what is needed in a critical test like a math’s test.  When elementary children are allowed to take part in extramural sports, they will play under pressure to return the ball to their teammates, and this is excellent in sharpening a child’s thinking skills and reflexing of muscles. So, the learners may feel encouraged to play so that they become excellent critical thinkers, in the long run, improving their level for physical activity. Additionally, in sports, one has to keep smiling to encourage team hood. Consequentially, the children learn how to lose with dignity even when things are not working positively.</a:t>
            </a: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5"/>
          </p:nvPr>
        </p:nvSpPr>
        <p:spPr/>
        <p:txBody>
          <a:bodyPr/>
          <a:lstStyle/>
          <a:p>
            <a:fld id="{9B8E45EE-69D6-4FB8-98A0-A0618FA38901}" type="slidenum">
              <a:rPr lang="en-US" smtClean="0"/>
              <a:t>8</a:t>
            </a:fld>
            <a:endParaRPr lang="en-US"/>
          </a:p>
        </p:txBody>
      </p:sp>
    </p:spTree>
    <p:extLst>
      <p:ext uri="{BB962C8B-B14F-4D97-AF65-F5344CB8AC3E}">
        <p14:creationId xmlns:p14="http://schemas.microsoft.com/office/powerpoint/2010/main" val="23004057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effectLst/>
              <a:latin typeface="Times New Roman" pitchFamily="18" charset="0"/>
              <a:ea typeface="+mn-ea"/>
              <a:cs typeface="Times New Roman" pitchFamily="18" charset="0"/>
            </a:endParaRPr>
          </a:p>
          <a:p>
            <a:r>
              <a:rPr lang="en-US" sz="1200" kern="1200" dirty="0">
                <a:solidFill>
                  <a:schemeClr val="tx1"/>
                </a:solidFill>
                <a:effectLst/>
                <a:latin typeface="Times New Roman" pitchFamily="18" charset="0"/>
                <a:ea typeface="+mn-ea"/>
                <a:cs typeface="Times New Roman" pitchFamily="18" charset="0"/>
              </a:rPr>
              <a:t>Intramural activities are a crucial form of sports suitable for elementary students improving their levels of physical activity. During the formative years of an elementary student, sports can be so integral. Lessons captured during the time of activities can live forever after completing the games, and the children can easily apply them to their future life. Elementary students need to participate in intramural activities as it builds the learners’ confidence. Sports build a child’s self-esteem. One child becomes part of a team; he or she is given some responsibilities to play and defend the position of the team. By doing so, the children develop their self-esteem and confidence. With intramural activities, children will be encouraged to participate since there is no pressure among the students of having to get committed to their respective sports. Intramural sports have no policies requiring people to attend practices. So, learners can find it easy to participate in various activities. Getting physically fit is among the objectives behind one participating in intramural sports. Physical fitness brings good body image, reduces the risk of obesity as well as other health issues. Playing sports encourages students to be perseverance, and working hard, and many sports require a student to score certain grades to take part. If children want to participate in such sports, they will be needed to score certain average grades, and by doing so, the children will end up improving their academic performance.</a:t>
            </a: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5"/>
          </p:nvPr>
        </p:nvSpPr>
        <p:spPr/>
        <p:txBody>
          <a:bodyPr/>
          <a:lstStyle/>
          <a:p>
            <a:fld id="{9B8E45EE-69D6-4FB8-98A0-A0618FA38901}" type="slidenum">
              <a:rPr lang="en-US" smtClean="0"/>
              <a:t>9</a:t>
            </a:fld>
            <a:endParaRPr lang="en-US"/>
          </a:p>
        </p:txBody>
      </p:sp>
    </p:spTree>
    <p:extLst>
      <p:ext uri="{BB962C8B-B14F-4D97-AF65-F5344CB8AC3E}">
        <p14:creationId xmlns:p14="http://schemas.microsoft.com/office/powerpoint/2010/main" val="119393817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effectLst/>
              <a:latin typeface="Times New Roman" pitchFamily="18" charset="0"/>
              <a:ea typeface="+mn-ea"/>
              <a:cs typeface="Times New Roman" pitchFamily="18" charset="0"/>
            </a:endParaRPr>
          </a:p>
          <a:p>
            <a:r>
              <a:rPr lang="en-US" sz="1200" kern="1200" dirty="0">
                <a:solidFill>
                  <a:schemeClr val="tx1"/>
                </a:solidFill>
                <a:effectLst/>
                <a:latin typeface="Times New Roman" pitchFamily="18" charset="0"/>
                <a:ea typeface="+mn-ea"/>
                <a:cs typeface="Times New Roman" pitchFamily="18" charset="0"/>
              </a:rPr>
              <a:t>Since physical education is attributed to good health and effective learning, the government need to designate physical education to be treated as a core subjected in all elementary schools. By making physical education as a core subject, students would be motivated to take it as part of them gaining knowledge and after that practicing it to learn the skills. Additionally, enacting laws and regulations that dictate the amount of time that should be spent during physical activities can also help improve physical activities. It is only by making physical education a compulsory subject that it can be given the necessary attention and resources.</a:t>
            </a: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5"/>
          </p:nvPr>
        </p:nvSpPr>
        <p:spPr/>
        <p:txBody>
          <a:bodyPr/>
          <a:lstStyle/>
          <a:p>
            <a:fld id="{9B8E45EE-69D6-4FB8-98A0-A0618FA38901}" type="slidenum">
              <a:rPr lang="en-US" smtClean="0"/>
              <a:t>10</a:t>
            </a:fld>
            <a:endParaRPr lang="en-US"/>
          </a:p>
        </p:txBody>
      </p:sp>
    </p:spTree>
    <p:extLst>
      <p:ext uri="{BB962C8B-B14F-4D97-AF65-F5344CB8AC3E}">
        <p14:creationId xmlns:p14="http://schemas.microsoft.com/office/powerpoint/2010/main" val="418112042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effectLst/>
              <a:latin typeface="Times New Roman" pitchFamily="18" charset="0"/>
              <a:ea typeface="+mn-ea"/>
              <a:cs typeface="Times New Roman"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Times New Roman" pitchFamily="18" charset="0"/>
                <a:ea typeface="+mn-ea"/>
                <a:cs typeface="Times New Roman" pitchFamily="18" charset="0"/>
              </a:rPr>
              <a:t>Public health and education agencies situated at different levels of the government should develop data systems that can systematically track the behaviors and policies related to physical education (Morgan et al., 2016). This will ensure proper assessment and progress of physical activities. Main stakeholders in the department of education need to provide quality information about the significance of physical education. This will encourage many people to embrace the concept of physical education. Moreover, this information is needed to establish systems of accountability that will foster strategies towards strengthening physical education and physical activities in schools. Governments should cooperate in conducting surveys about the success of physical education in elementary schools. The outcome will then be used in modifying the whole system. Another key step is carrying out regular updates of the data systems to ensure that the available information is the most current concerning physical education. </a:t>
            </a:r>
          </a:p>
          <a:p>
            <a:endParaRPr lang="en-US" sz="1200" kern="1200" dirty="0">
              <a:solidFill>
                <a:schemeClr val="tx1"/>
              </a:solidFill>
              <a:effectLst/>
              <a:latin typeface="Times New Roman" pitchFamily="18" charset="0"/>
              <a:ea typeface="+mn-ea"/>
              <a:cs typeface="Times New Roman" pitchFamily="18" charset="0"/>
            </a:endParaRP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5"/>
          </p:nvPr>
        </p:nvSpPr>
        <p:spPr/>
        <p:txBody>
          <a:bodyPr/>
          <a:lstStyle/>
          <a:p>
            <a:fld id="{9B8E45EE-69D6-4FB8-98A0-A0618FA38901}" type="slidenum">
              <a:rPr lang="en-US" smtClean="0"/>
              <a:t>11</a:t>
            </a:fld>
            <a:endParaRPr lang="en-US"/>
          </a:p>
        </p:txBody>
      </p:sp>
    </p:spTree>
    <p:extLst>
      <p:ext uri="{BB962C8B-B14F-4D97-AF65-F5344CB8AC3E}">
        <p14:creationId xmlns:p14="http://schemas.microsoft.com/office/powerpoint/2010/main" val="148129731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effectLst/>
              <a:latin typeface="Times New Roman" pitchFamily="18" charset="0"/>
              <a:ea typeface="+mn-ea"/>
              <a:cs typeface="Times New Roman" pitchFamily="18" charset="0"/>
            </a:endParaRPr>
          </a:p>
          <a:p>
            <a:r>
              <a:rPr lang="en-US" sz="1200" kern="1200" dirty="0">
                <a:solidFill>
                  <a:schemeClr val="tx1"/>
                </a:solidFill>
                <a:effectLst/>
                <a:latin typeface="Times New Roman" pitchFamily="18" charset="0"/>
                <a:ea typeface="+mn-ea"/>
                <a:cs typeface="Times New Roman" pitchFamily="18" charset="0"/>
              </a:rPr>
              <a:t>Colleges and universities, as well as continuing programs of education, should begin to deliver on keeping professional development and training opportunities for physical education teachers to allow them to promote physical activities across the academic system. Teaching youths safely and effectively about body development, mental development, the composition of the body, acquisitions, development of motor skills as well as the functionality of the body can promote physical education. The qualified teachers need to teach about the health benefits of physical education for both present and future mental development of children. Curbing childhood physical sedentary can greatly influence teacher education systems. Professional development such as noncredit and credit courses, online and classroom venues, teleconferences, workshops, webinars, and seminars are important in improving physical education through teaching on the same.</a:t>
            </a: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5"/>
          </p:nvPr>
        </p:nvSpPr>
        <p:spPr/>
        <p:txBody>
          <a:bodyPr/>
          <a:lstStyle/>
          <a:p>
            <a:fld id="{9B8E45EE-69D6-4FB8-98A0-A0618FA38901}" type="slidenum">
              <a:rPr lang="en-US" smtClean="0"/>
              <a:t>12</a:t>
            </a:fld>
            <a:endParaRPr lang="en-US"/>
          </a:p>
        </p:txBody>
      </p:sp>
    </p:spTree>
    <p:extLst>
      <p:ext uri="{BB962C8B-B14F-4D97-AF65-F5344CB8AC3E}">
        <p14:creationId xmlns:p14="http://schemas.microsoft.com/office/powerpoint/2010/main" val="161059164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effectLst/>
              <a:latin typeface="Times New Roman" pitchFamily="18" charset="0"/>
              <a:ea typeface="+mn-ea"/>
              <a:cs typeface="Times New Roman" pitchFamily="18" charset="0"/>
            </a:endParaRPr>
          </a:p>
          <a:p>
            <a:r>
              <a:rPr lang="en-US" sz="1200" kern="1200" dirty="0">
                <a:solidFill>
                  <a:schemeClr val="tx1"/>
                </a:solidFill>
                <a:effectLst/>
                <a:latin typeface="Times New Roman" pitchFamily="18" charset="0"/>
                <a:ea typeface="+mn-ea"/>
                <a:cs typeface="Times New Roman" pitchFamily="18" charset="0"/>
              </a:rPr>
              <a:t>Recess is a common technique used in improving physical activity in the elementary populations. This strategy has the capacity of taking up to 40% of children’s time participating in physical activities. Recess is described as a specific time of the day when children are disassociated from classwork to participate in physical activities with their peers, as well as taking part in unstructured and independent activities (</a:t>
            </a:r>
            <a:r>
              <a:rPr lang="en-US" sz="1200" kern="1200" dirty="0" err="1">
                <a:solidFill>
                  <a:schemeClr val="tx1"/>
                </a:solidFill>
                <a:effectLst/>
                <a:latin typeface="Times New Roman" pitchFamily="18" charset="0"/>
                <a:ea typeface="+mn-ea"/>
                <a:cs typeface="Times New Roman" pitchFamily="18" charset="0"/>
              </a:rPr>
              <a:t>Lubans</a:t>
            </a:r>
            <a:r>
              <a:rPr lang="en-US" sz="1200" kern="1200" dirty="0">
                <a:solidFill>
                  <a:schemeClr val="tx1"/>
                </a:solidFill>
                <a:effectLst/>
                <a:latin typeface="Times New Roman" pitchFamily="18" charset="0"/>
                <a:ea typeface="+mn-ea"/>
                <a:cs typeface="Times New Roman" pitchFamily="18" charset="0"/>
              </a:rPr>
              <a:t> et al., 2016). The method is totally distinct and varied from physical education, making it an excellent tool for encouraging elementary students to get physical activity. It creates ample time for elementary learners to go physical, establish enjoyment of movements, and develop healthy bodies. Moreover, the students can learn life skills such as cooperation, conflict management, sharing, problem-solving, taking turns, adherence for rules, and proper communication skills. The strategy significantly serves as a stress reliever in children.</a:t>
            </a: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5"/>
          </p:nvPr>
        </p:nvSpPr>
        <p:spPr/>
        <p:txBody>
          <a:bodyPr/>
          <a:lstStyle/>
          <a:p>
            <a:fld id="{9B8E45EE-69D6-4FB8-98A0-A0618FA38901}" type="slidenum">
              <a:rPr lang="en-US" smtClean="0"/>
              <a:t>13</a:t>
            </a:fld>
            <a:endParaRPr lang="en-US"/>
          </a:p>
        </p:txBody>
      </p:sp>
    </p:spTree>
    <p:extLst>
      <p:ext uri="{BB962C8B-B14F-4D97-AF65-F5344CB8AC3E}">
        <p14:creationId xmlns:p14="http://schemas.microsoft.com/office/powerpoint/2010/main" val="26058901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effectLst/>
              <a:latin typeface="Times New Roman" pitchFamily="18" charset="0"/>
              <a:ea typeface="+mn-ea"/>
              <a:cs typeface="Times New Roman" pitchFamily="18" charset="0"/>
            </a:endParaRPr>
          </a:p>
          <a:p>
            <a:r>
              <a:rPr lang="en-US" sz="1200" kern="1200" dirty="0">
                <a:solidFill>
                  <a:schemeClr val="tx1"/>
                </a:solidFill>
                <a:effectLst/>
                <a:latin typeface="Times New Roman" pitchFamily="18" charset="0"/>
                <a:ea typeface="+mn-ea"/>
                <a:cs typeface="Times New Roman" pitchFamily="18" charset="0"/>
              </a:rPr>
              <a:t>Local, district, state, and federal education system administrators need to provide equal policies to govern the dispensation of policies about physical education. Additionally, equal access to opportunities that promote physical education and activities across all students can promote the performance of physical education. Eradication of social disparities by availing appropriate opportunities a facility of participating physical activities is important in improving physical education among elementary students.</a:t>
            </a: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5"/>
          </p:nvPr>
        </p:nvSpPr>
        <p:spPr/>
        <p:txBody>
          <a:bodyPr/>
          <a:lstStyle/>
          <a:p>
            <a:fld id="{9B8E45EE-69D6-4FB8-98A0-A0618FA38901}" type="slidenum">
              <a:rPr lang="en-US" smtClean="0"/>
              <a:t>14</a:t>
            </a:fld>
            <a:endParaRPr lang="en-US"/>
          </a:p>
        </p:txBody>
      </p:sp>
    </p:spTree>
    <p:extLst>
      <p:ext uri="{BB962C8B-B14F-4D97-AF65-F5344CB8AC3E}">
        <p14:creationId xmlns:p14="http://schemas.microsoft.com/office/powerpoint/2010/main" val="104088728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effectLst/>
              <a:latin typeface="Times New Roman" pitchFamily="18" charset="0"/>
              <a:ea typeface="+mn-ea"/>
              <a:cs typeface="Times New Roman" pitchFamily="18" charset="0"/>
            </a:endParaRPr>
          </a:p>
          <a:p>
            <a:r>
              <a:rPr lang="en-US" sz="1200" kern="1200" dirty="0">
                <a:solidFill>
                  <a:schemeClr val="tx1"/>
                </a:solidFill>
                <a:effectLst/>
                <a:latin typeface="Times New Roman" pitchFamily="18" charset="0"/>
                <a:ea typeface="+mn-ea"/>
                <a:cs typeface="Times New Roman" pitchFamily="18" charset="0"/>
              </a:rPr>
              <a:t>Physical activities improve body mass index and fitness of the body generally. To ensure effective quality systems of monitoring should be evaluated for optimum outcomes. Vigorous activities are essential for children as they can help them achieve the desired level of fitness and health. Therefore, schools, staff, and all the programs should apply the same amount of effort to ensure success across the board. Physical activities are great in improving classroom behavior among the children, so it is important to ensure equity of resources and facilities that promote physical education and physical activities. Moderators should be alert in promoting physical education to sustain a health generation through the application of intensity activities. More efforts need to be implemented in schools as they are the precise places physical education can prosper</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5"/>
          </p:nvPr>
        </p:nvSpPr>
        <p:spPr/>
        <p:txBody>
          <a:bodyPr/>
          <a:lstStyle/>
          <a:p>
            <a:fld id="{9B8E45EE-69D6-4FB8-98A0-A0618FA38901}" type="slidenum">
              <a:rPr lang="en-US" smtClean="0"/>
              <a:t>15</a:t>
            </a:fld>
            <a:endParaRPr lang="en-US"/>
          </a:p>
        </p:txBody>
      </p:sp>
    </p:spTree>
    <p:extLst>
      <p:ext uri="{BB962C8B-B14F-4D97-AF65-F5344CB8AC3E}">
        <p14:creationId xmlns:p14="http://schemas.microsoft.com/office/powerpoint/2010/main" val="285498443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effectLst/>
              <a:latin typeface="Times New Roman" pitchFamily="18" charset="0"/>
              <a:ea typeface="+mn-ea"/>
              <a:cs typeface="Times New Roman" pitchFamily="18" charset="0"/>
            </a:endParaRPr>
          </a:p>
          <a:p>
            <a:r>
              <a:rPr lang="en-US" sz="1200" kern="1200" dirty="0">
                <a:solidFill>
                  <a:schemeClr val="tx1"/>
                </a:solidFill>
                <a:effectLst/>
                <a:latin typeface="Times New Roman" pitchFamily="18" charset="0"/>
                <a:ea typeface="+mn-ea"/>
                <a:cs typeface="Times New Roman" pitchFamily="18" charset="0"/>
              </a:rPr>
              <a:t>Environmental, personal, economic, and social factors serve a significant role in improving physical activities among the elementary populations. However, understanding the existing barriers to physical education can help achieve effectiveness in physical education. This is important as it may increase the levels of physical activity. Regular physical activities are important to the overall functioning of the body and improving the quality of life. Exercise reduces the risks of obesity in growing children.</a:t>
            </a: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5"/>
          </p:nvPr>
        </p:nvSpPr>
        <p:spPr/>
        <p:txBody>
          <a:bodyPr/>
          <a:lstStyle/>
          <a:p>
            <a:fld id="{9B8E45EE-69D6-4FB8-98A0-A0618FA38901}" type="slidenum">
              <a:rPr lang="en-US" smtClean="0"/>
              <a:t>16</a:t>
            </a:fld>
            <a:endParaRPr lang="en-US"/>
          </a:p>
        </p:txBody>
      </p:sp>
    </p:spTree>
    <p:extLst>
      <p:ext uri="{BB962C8B-B14F-4D97-AF65-F5344CB8AC3E}">
        <p14:creationId xmlns:p14="http://schemas.microsoft.com/office/powerpoint/2010/main" val="176102257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8E45EE-69D6-4FB8-98A0-A0618FA38901}" type="slidenum">
              <a:rPr lang="en-US" smtClean="0"/>
              <a:t>17</a:t>
            </a:fld>
            <a:endParaRPr lang="en-US"/>
          </a:p>
        </p:txBody>
      </p:sp>
    </p:spTree>
    <p:extLst>
      <p:ext uri="{BB962C8B-B14F-4D97-AF65-F5344CB8AC3E}">
        <p14:creationId xmlns:p14="http://schemas.microsoft.com/office/powerpoint/2010/main" val="17786347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F168CDF-45EC-4F93-9F1E-59007B3A95E9}" type="datetimeFigureOut">
              <a:rPr lang="en-US" smtClean="0"/>
              <a:t>9/24/2019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CAB702-1D04-4DCF-A2A3-281BA9B8805F}" type="slidenum">
              <a:rPr lang="en-US" smtClean="0"/>
              <a:t>‹#›</a:t>
            </a:fld>
            <a:endParaRPr lang="en-US"/>
          </a:p>
        </p:txBody>
      </p:sp>
    </p:spTree>
    <p:extLst>
      <p:ext uri="{BB962C8B-B14F-4D97-AF65-F5344CB8AC3E}">
        <p14:creationId xmlns:p14="http://schemas.microsoft.com/office/powerpoint/2010/main" val="545884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F168CDF-45EC-4F93-9F1E-59007B3A95E9}" type="datetimeFigureOut">
              <a:rPr lang="en-US" smtClean="0"/>
              <a:t>9/24/2019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CAB702-1D04-4DCF-A2A3-281BA9B8805F}" type="slidenum">
              <a:rPr lang="en-US" smtClean="0"/>
              <a:t>‹#›</a:t>
            </a:fld>
            <a:endParaRPr lang="en-US"/>
          </a:p>
        </p:txBody>
      </p:sp>
    </p:spTree>
    <p:extLst>
      <p:ext uri="{BB962C8B-B14F-4D97-AF65-F5344CB8AC3E}">
        <p14:creationId xmlns:p14="http://schemas.microsoft.com/office/powerpoint/2010/main" val="22799575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F168CDF-45EC-4F93-9F1E-59007B3A95E9}" type="datetimeFigureOut">
              <a:rPr lang="en-US" smtClean="0"/>
              <a:t>9/24/2019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CAB702-1D04-4DCF-A2A3-281BA9B8805F}" type="slidenum">
              <a:rPr lang="en-US" smtClean="0"/>
              <a:t>‹#›</a:t>
            </a:fld>
            <a:endParaRPr lang="en-US"/>
          </a:p>
        </p:txBody>
      </p:sp>
    </p:spTree>
    <p:extLst>
      <p:ext uri="{BB962C8B-B14F-4D97-AF65-F5344CB8AC3E}">
        <p14:creationId xmlns:p14="http://schemas.microsoft.com/office/powerpoint/2010/main" val="20274437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F168CDF-45EC-4F93-9F1E-59007B3A95E9}" type="datetimeFigureOut">
              <a:rPr lang="en-US" smtClean="0"/>
              <a:t>9/24/2019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2CAB702-1D04-4DCF-A2A3-281BA9B8805F}" type="slidenum">
              <a:rPr lang="en-US" smtClean="0"/>
              <a:t>‹#›</a:t>
            </a:fld>
            <a:endParaRPr lang="en-US"/>
          </a:p>
        </p:txBody>
      </p:sp>
    </p:spTree>
    <p:extLst>
      <p:ext uri="{BB962C8B-B14F-4D97-AF65-F5344CB8AC3E}">
        <p14:creationId xmlns:p14="http://schemas.microsoft.com/office/powerpoint/2010/main" val="17455048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F168CDF-45EC-4F93-9F1E-59007B3A95E9}" type="datetimeFigureOut">
              <a:rPr lang="en-US" smtClean="0"/>
              <a:t>9/24/2019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2CAB702-1D04-4DCF-A2A3-281BA9B8805F}" type="slidenum">
              <a:rPr lang="en-US" smtClean="0"/>
              <a:t>‹#›</a:t>
            </a:fld>
            <a:endParaRPr lang="en-US"/>
          </a:p>
        </p:txBody>
      </p:sp>
    </p:spTree>
    <p:extLst>
      <p:ext uri="{BB962C8B-B14F-4D97-AF65-F5344CB8AC3E}">
        <p14:creationId xmlns:p14="http://schemas.microsoft.com/office/powerpoint/2010/main" val="4508051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F168CDF-45EC-4F93-9F1E-59007B3A95E9}" type="datetimeFigureOut">
              <a:rPr lang="en-US" smtClean="0"/>
              <a:t>9/24/2019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2CAB702-1D04-4DCF-A2A3-281BA9B8805F}" type="slidenum">
              <a:rPr lang="en-US" smtClean="0"/>
              <a:t>‹#›</a:t>
            </a:fld>
            <a:endParaRPr lang="en-US"/>
          </a:p>
        </p:txBody>
      </p:sp>
    </p:spTree>
    <p:extLst>
      <p:ext uri="{BB962C8B-B14F-4D97-AF65-F5344CB8AC3E}">
        <p14:creationId xmlns:p14="http://schemas.microsoft.com/office/powerpoint/2010/main" val="33845412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F168CDF-45EC-4F93-9F1E-59007B3A95E9}" type="datetimeFigureOut">
              <a:rPr lang="en-US" smtClean="0"/>
              <a:t>9/24/2019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2CAB702-1D04-4DCF-A2A3-281BA9B8805F}" type="slidenum">
              <a:rPr lang="en-US" smtClean="0"/>
              <a:t>‹#›</a:t>
            </a:fld>
            <a:endParaRPr lang="en-US"/>
          </a:p>
        </p:txBody>
      </p:sp>
    </p:spTree>
    <p:extLst>
      <p:ext uri="{BB962C8B-B14F-4D97-AF65-F5344CB8AC3E}">
        <p14:creationId xmlns:p14="http://schemas.microsoft.com/office/powerpoint/2010/main" val="34451985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F168CDF-45EC-4F93-9F1E-59007B3A95E9}" type="datetimeFigureOut">
              <a:rPr lang="en-US" smtClean="0"/>
              <a:t>9/24/2019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2CAB702-1D04-4DCF-A2A3-281BA9B8805F}" type="slidenum">
              <a:rPr lang="en-US" smtClean="0"/>
              <a:t>‹#›</a:t>
            </a:fld>
            <a:endParaRPr lang="en-US"/>
          </a:p>
        </p:txBody>
      </p:sp>
    </p:spTree>
    <p:extLst>
      <p:ext uri="{BB962C8B-B14F-4D97-AF65-F5344CB8AC3E}">
        <p14:creationId xmlns:p14="http://schemas.microsoft.com/office/powerpoint/2010/main" val="12312344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F168CDF-45EC-4F93-9F1E-59007B3A95E9}" type="datetimeFigureOut">
              <a:rPr lang="en-US" smtClean="0"/>
              <a:t>9/24/2019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2CAB702-1D04-4DCF-A2A3-281BA9B8805F}" type="slidenum">
              <a:rPr lang="en-US" smtClean="0"/>
              <a:t>‹#›</a:t>
            </a:fld>
            <a:endParaRPr lang="en-US"/>
          </a:p>
        </p:txBody>
      </p:sp>
    </p:spTree>
    <p:extLst>
      <p:ext uri="{BB962C8B-B14F-4D97-AF65-F5344CB8AC3E}">
        <p14:creationId xmlns:p14="http://schemas.microsoft.com/office/powerpoint/2010/main" val="11996112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F168CDF-45EC-4F93-9F1E-59007B3A95E9}" type="datetimeFigureOut">
              <a:rPr lang="en-US" smtClean="0"/>
              <a:t>9/24/2019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CAB702-1D04-4DCF-A2A3-281BA9B8805F}" type="slidenum">
              <a:rPr lang="en-US" smtClean="0"/>
              <a:t>‹#›</a:t>
            </a:fld>
            <a:endParaRPr lang="en-US"/>
          </a:p>
        </p:txBody>
      </p:sp>
    </p:spTree>
    <p:extLst>
      <p:ext uri="{BB962C8B-B14F-4D97-AF65-F5344CB8AC3E}">
        <p14:creationId xmlns:p14="http://schemas.microsoft.com/office/powerpoint/2010/main" val="11301219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F168CDF-45EC-4F93-9F1E-59007B3A95E9}" type="datetimeFigureOut">
              <a:rPr lang="en-US" smtClean="0"/>
              <a:t>9/24/2019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CAB702-1D04-4DCF-A2A3-281BA9B8805F}"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115430498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F168CDF-45EC-4F93-9F1E-59007B3A95E9}" type="datetimeFigureOut">
              <a:rPr lang="en-US" smtClean="0"/>
              <a:t>9/24/2019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CAB702-1D04-4DCF-A2A3-281BA9B8805F}" type="slidenum">
              <a:rPr lang="en-US" smtClean="0"/>
              <a:t>‹#›</a:t>
            </a:fld>
            <a:endParaRPr lang="en-US"/>
          </a:p>
        </p:txBody>
      </p:sp>
    </p:spTree>
    <p:extLst>
      <p:ext uri="{BB962C8B-B14F-4D97-AF65-F5344CB8AC3E}">
        <p14:creationId xmlns:p14="http://schemas.microsoft.com/office/powerpoint/2010/main" val="189659273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F168CDF-45EC-4F93-9F1E-59007B3A95E9}" type="datetimeFigureOut">
              <a:rPr lang="en-US" smtClean="0"/>
              <a:t>9/24/2019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CAB702-1D04-4DCF-A2A3-281BA9B8805F}"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90917808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F168CDF-45EC-4F93-9F1E-59007B3A95E9}" type="datetimeFigureOut">
              <a:rPr lang="en-US" smtClean="0"/>
              <a:t>9/24/2019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CAB702-1D04-4DCF-A2A3-281BA9B8805F}" type="slidenum">
              <a:rPr lang="en-US" smtClean="0"/>
              <a:t>‹#›</a:t>
            </a:fld>
            <a:endParaRPr lang="en-US"/>
          </a:p>
        </p:txBody>
      </p:sp>
    </p:spTree>
    <p:extLst>
      <p:ext uri="{BB962C8B-B14F-4D97-AF65-F5344CB8AC3E}">
        <p14:creationId xmlns:p14="http://schemas.microsoft.com/office/powerpoint/2010/main" val="104455592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F168CDF-45EC-4F93-9F1E-59007B3A95E9}" type="datetimeFigureOut">
              <a:rPr lang="en-US" smtClean="0"/>
              <a:t>9/24/2019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CAB702-1D04-4DCF-A2A3-281BA9B8805F}" type="slidenum">
              <a:rPr lang="en-US" smtClean="0"/>
              <a:t>‹#›</a:t>
            </a:fld>
            <a:endParaRPr lang="en-US"/>
          </a:p>
        </p:txBody>
      </p:sp>
    </p:spTree>
    <p:extLst>
      <p:ext uri="{BB962C8B-B14F-4D97-AF65-F5344CB8AC3E}">
        <p14:creationId xmlns:p14="http://schemas.microsoft.com/office/powerpoint/2010/main" val="174533643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F168CDF-45EC-4F93-9F1E-59007B3A95E9}" type="datetimeFigureOut">
              <a:rPr lang="en-US" smtClean="0"/>
              <a:t>9/24/2019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CAB702-1D04-4DCF-A2A3-281BA9B8805F}" type="slidenum">
              <a:rPr lang="en-US" smtClean="0"/>
              <a:t>‹#›</a:t>
            </a:fld>
            <a:endParaRPr lang="en-US"/>
          </a:p>
        </p:txBody>
      </p:sp>
    </p:spTree>
    <p:extLst>
      <p:ext uri="{BB962C8B-B14F-4D97-AF65-F5344CB8AC3E}">
        <p14:creationId xmlns:p14="http://schemas.microsoft.com/office/powerpoint/2010/main" val="12419320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CF168CDF-45EC-4F93-9F1E-59007B3A95E9}" type="datetimeFigureOut">
              <a:rPr lang="en-US" smtClean="0"/>
              <a:t>9/24/2019</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52CAB702-1D04-4DCF-A2A3-281BA9B8805F}" type="slidenum">
              <a:rPr lang="en-US" smtClean="0"/>
              <a:t>‹#›</a:t>
            </a:fld>
            <a:endParaRPr lang="en-US"/>
          </a:p>
        </p:txBody>
      </p:sp>
    </p:spTree>
    <p:extLst>
      <p:ext uri="{BB962C8B-B14F-4D97-AF65-F5344CB8AC3E}">
        <p14:creationId xmlns:p14="http://schemas.microsoft.com/office/powerpoint/2010/main" val="3598733924"/>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DF66865-272D-4A5D-8027-59D1FE247864}"/>
              </a:ext>
            </a:extLst>
          </p:cNvPr>
          <p:cNvSpPr>
            <a:spLocks noGrp="1"/>
          </p:cNvSpPr>
          <p:nvPr>
            <p:ph type="ctrTitle"/>
          </p:nvPr>
        </p:nvSpPr>
        <p:spPr>
          <a:xfrm>
            <a:off x="1507067" y="1905000"/>
            <a:ext cx="7766936" cy="1543050"/>
          </a:xfrm>
        </p:spPr>
        <p:txBody>
          <a:bodyPr/>
          <a:lstStyle/>
          <a:p>
            <a:pPr algn="l"/>
            <a:r>
              <a:rPr lang="en-US" sz="3200" dirty="0">
                <a:latin typeface="Times New Roman" panose="02020603050405020304" pitchFamily="18" charset="0"/>
                <a:cs typeface="Times New Roman" panose="02020603050405020304" pitchFamily="18" charset="0"/>
              </a:rPr>
              <a:t>Improving Physical Activity In Elementary Population</a:t>
            </a:r>
            <a:r>
              <a:rPr lang="en-US" dirty="0"/>
              <a:t> </a:t>
            </a:r>
          </a:p>
        </p:txBody>
      </p:sp>
      <p:sp>
        <p:nvSpPr>
          <p:cNvPr id="3" name="Subtitle 2">
            <a:extLst>
              <a:ext uri="{FF2B5EF4-FFF2-40B4-BE49-F238E27FC236}">
                <a16:creationId xmlns:a16="http://schemas.microsoft.com/office/drawing/2014/main" xmlns="" id="{F97FB5A2-64C3-4079-899B-0CF4D5939DB1}"/>
              </a:ext>
            </a:extLst>
          </p:cNvPr>
          <p:cNvSpPr>
            <a:spLocks noGrp="1"/>
          </p:cNvSpPr>
          <p:nvPr>
            <p:ph type="subTitle" idx="1"/>
          </p:nvPr>
        </p:nvSpPr>
        <p:spPr>
          <a:xfrm>
            <a:off x="1447800" y="3324226"/>
            <a:ext cx="7607128" cy="1142999"/>
          </a:xfrm>
        </p:spPr>
        <p:txBody>
          <a:bodyPr/>
          <a:lstStyle/>
          <a:p>
            <a:r>
              <a:rPr lang="en-US" dirty="0">
                <a:latin typeface="Times New Roman" pitchFamily="18" charset="0"/>
                <a:cs typeface="Times New Roman" pitchFamily="18" charset="0"/>
              </a:rPr>
              <a:t>Student’s Name </a:t>
            </a:r>
          </a:p>
          <a:p>
            <a:r>
              <a:rPr lang="en-US" dirty="0">
                <a:latin typeface="Times New Roman" pitchFamily="18" charset="0"/>
                <a:cs typeface="Times New Roman" pitchFamily="18" charset="0"/>
              </a:rPr>
              <a:t>Institutional Affiliation </a:t>
            </a:r>
          </a:p>
        </p:txBody>
      </p:sp>
    </p:spTree>
    <p:extLst>
      <p:ext uri="{BB962C8B-B14F-4D97-AF65-F5344CB8AC3E}">
        <p14:creationId xmlns:p14="http://schemas.microsoft.com/office/powerpoint/2010/main" val="15046894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45B88CF-2E92-40DD-8ABD-684B90A7606F}"/>
              </a:ext>
            </a:extLst>
          </p:cNvPr>
          <p:cNvSpPr>
            <a:spLocks noGrp="1"/>
          </p:cNvSpPr>
          <p:nvPr>
            <p:ph type="title"/>
          </p:nvPr>
        </p:nvSpPr>
        <p:spPr/>
        <p:txBody>
          <a:bodyPr/>
          <a:lstStyle/>
          <a:p>
            <a:pPr algn="ctr"/>
            <a:r>
              <a:rPr lang="en-US" sz="5400" dirty="0">
                <a:latin typeface="Times New Roman" panose="02020603050405020304" pitchFamily="18" charset="0"/>
                <a:cs typeface="Times New Roman" panose="02020603050405020304" pitchFamily="18" charset="0"/>
              </a:rPr>
              <a:t>Introduction</a:t>
            </a:r>
            <a:r>
              <a:rPr lang="en-US" dirty="0"/>
              <a:t> </a:t>
            </a:r>
          </a:p>
        </p:txBody>
      </p:sp>
      <p:sp>
        <p:nvSpPr>
          <p:cNvPr id="3" name="Content Placeholder 2">
            <a:extLst>
              <a:ext uri="{FF2B5EF4-FFF2-40B4-BE49-F238E27FC236}">
                <a16:creationId xmlns:a16="http://schemas.microsoft.com/office/drawing/2014/main" xmlns="" id="{0FDF2FA7-A4F6-41C3-A3E1-88092B5EA4E1}"/>
              </a:ext>
            </a:extLst>
          </p:cNvPr>
          <p:cNvSpPr>
            <a:spLocks noGrp="1"/>
          </p:cNvSpPr>
          <p:nvPr>
            <p:ph idx="1"/>
          </p:nvPr>
        </p:nvSpPr>
        <p:spPr>
          <a:xfrm>
            <a:off x="639234" y="1712914"/>
            <a:ext cx="8596668" cy="3880773"/>
          </a:xfrm>
        </p:spPr>
        <p:txBody>
          <a:bodyPr>
            <a:normAutofit/>
          </a:bodyPr>
          <a:lstStyle/>
          <a:p>
            <a:r>
              <a:rPr lang="en-US" sz="1400" dirty="0">
                <a:latin typeface="Times New Roman" panose="02020603050405020304" pitchFamily="18" charset="0"/>
                <a:cs typeface="Times New Roman" panose="02020603050405020304" pitchFamily="18" charset="0"/>
              </a:rPr>
              <a:t>Reversing the epidemic of obesity </a:t>
            </a:r>
          </a:p>
          <a:p>
            <a:r>
              <a:rPr lang="en-US" sz="1400" dirty="0">
                <a:latin typeface="Times New Roman" panose="02020603050405020304" pitchFamily="18" charset="0"/>
                <a:cs typeface="Times New Roman" panose="02020603050405020304" pitchFamily="18" charset="0"/>
              </a:rPr>
              <a:t>Schools are great venues </a:t>
            </a:r>
          </a:p>
          <a:p>
            <a:r>
              <a:rPr lang="en-US" sz="1400" dirty="0">
                <a:latin typeface="Times New Roman" panose="02020603050405020304" pitchFamily="18" charset="0"/>
                <a:cs typeface="Times New Roman" panose="02020603050405020304" pitchFamily="18" charset="0"/>
              </a:rPr>
              <a:t>Schools can implement formal instructions (Thomas et al., 2015). </a:t>
            </a:r>
          </a:p>
          <a:p>
            <a:r>
              <a:rPr lang="en-US" sz="1400" dirty="0">
                <a:latin typeface="Times New Roman" panose="02020603050405020304" pitchFamily="18" charset="0"/>
                <a:cs typeface="Times New Roman" panose="02020603050405020304" pitchFamily="18" charset="0"/>
              </a:rPr>
              <a:t>Sedentarism is a vice in schools</a:t>
            </a:r>
          </a:p>
          <a:p>
            <a:r>
              <a:rPr lang="en-US" sz="1400" dirty="0">
                <a:latin typeface="Times New Roman" panose="02020603050405020304" pitchFamily="18" charset="0"/>
                <a:cs typeface="Times New Roman" panose="02020603050405020304" pitchFamily="18" charset="0"/>
              </a:rPr>
              <a:t>Physical education is key </a:t>
            </a:r>
          </a:p>
        </p:txBody>
      </p:sp>
    </p:spTree>
    <p:extLst>
      <p:ext uri="{BB962C8B-B14F-4D97-AF65-F5344CB8AC3E}">
        <p14:creationId xmlns:p14="http://schemas.microsoft.com/office/powerpoint/2010/main" val="25743014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993E10D-9E91-42C9-9176-FBA97FB19E23}"/>
              </a:ext>
            </a:extLst>
          </p:cNvPr>
          <p:cNvSpPr>
            <a:spLocks noGrp="1"/>
          </p:cNvSpPr>
          <p:nvPr>
            <p:ph type="title"/>
          </p:nvPr>
        </p:nvSpPr>
        <p:spPr/>
        <p:txBody>
          <a:bodyPr>
            <a:normAutofit/>
          </a:bodyPr>
          <a:lstStyle/>
          <a:p>
            <a:pPr algn="ctr"/>
            <a:r>
              <a:rPr lang="en-US" dirty="0">
                <a:latin typeface="Times New Roman" panose="02020603050405020304" pitchFamily="18" charset="0"/>
                <a:cs typeface="Times New Roman" panose="02020603050405020304" pitchFamily="18" charset="0"/>
              </a:rPr>
              <a:t>Classroom Activity Breaks </a:t>
            </a:r>
          </a:p>
        </p:txBody>
      </p:sp>
      <p:sp>
        <p:nvSpPr>
          <p:cNvPr id="3" name="Content Placeholder 2">
            <a:extLst>
              <a:ext uri="{FF2B5EF4-FFF2-40B4-BE49-F238E27FC236}">
                <a16:creationId xmlns:a16="http://schemas.microsoft.com/office/drawing/2014/main" xmlns="" id="{C4A6DC52-9445-4D13-A6BD-F1694A647A37}"/>
              </a:ext>
            </a:extLst>
          </p:cNvPr>
          <p:cNvSpPr>
            <a:spLocks noGrp="1"/>
          </p:cNvSpPr>
          <p:nvPr>
            <p:ph idx="1"/>
          </p:nvPr>
        </p:nvSpPr>
        <p:spPr>
          <a:xfrm>
            <a:off x="639234" y="1579564"/>
            <a:ext cx="8596668" cy="3880773"/>
          </a:xfrm>
        </p:spPr>
        <p:txBody>
          <a:bodyPr/>
          <a:lstStyle/>
          <a:p>
            <a:r>
              <a:rPr lang="en-US" dirty="0">
                <a:latin typeface="Times New Roman" panose="02020603050405020304" pitchFamily="18" charset="0"/>
                <a:cs typeface="Times New Roman" panose="02020603050405020304" pitchFamily="18" charset="0"/>
              </a:rPr>
              <a:t>Significantly improves participation </a:t>
            </a:r>
          </a:p>
          <a:p>
            <a:r>
              <a:rPr lang="en-US" dirty="0">
                <a:latin typeface="Times New Roman" panose="02020603050405020304" pitchFamily="18" charset="0"/>
                <a:cs typeface="Times New Roman" panose="02020603050405020304" pitchFamily="18" charset="0"/>
              </a:rPr>
              <a:t>Involves all activity </a:t>
            </a:r>
          </a:p>
          <a:p>
            <a:r>
              <a:rPr lang="en-US" dirty="0">
                <a:latin typeface="Times New Roman" panose="02020603050405020304" pitchFamily="18" charset="0"/>
                <a:cs typeface="Times New Roman" panose="02020603050405020304" pitchFamily="18" charset="0"/>
              </a:rPr>
              <a:t>Encompasses academic classroom and breaks from instruction. </a:t>
            </a:r>
          </a:p>
          <a:p>
            <a:r>
              <a:rPr lang="en-US" dirty="0">
                <a:latin typeface="Times New Roman" panose="02020603050405020304" pitchFamily="18" charset="0"/>
                <a:cs typeface="Times New Roman" panose="02020603050405020304" pitchFamily="18" charset="0"/>
              </a:rPr>
              <a:t>Needs minimal planning, time and no equipment </a:t>
            </a:r>
          </a:p>
          <a:p>
            <a:r>
              <a:rPr lang="en-US" dirty="0">
                <a:latin typeface="Times New Roman" panose="02020603050405020304" pitchFamily="18" charset="0"/>
                <a:cs typeface="Times New Roman" panose="02020603050405020304" pitchFamily="18" charset="0"/>
              </a:rPr>
              <a:t>Consists of about 10 to 15 minutes </a:t>
            </a:r>
          </a:p>
        </p:txBody>
      </p:sp>
    </p:spTree>
    <p:extLst>
      <p:ext uri="{BB962C8B-B14F-4D97-AF65-F5344CB8AC3E}">
        <p14:creationId xmlns:p14="http://schemas.microsoft.com/office/powerpoint/2010/main" val="35611489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440C74C-9AB8-4D73-B202-116922C2631D}"/>
              </a:ext>
            </a:extLst>
          </p:cNvPr>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Active Transport </a:t>
            </a:r>
          </a:p>
        </p:txBody>
      </p:sp>
      <p:sp>
        <p:nvSpPr>
          <p:cNvPr id="3" name="Content Placeholder 2">
            <a:extLst>
              <a:ext uri="{FF2B5EF4-FFF2-40B4-BE49-F238E27FC236}">
                <a16:creationId xmlns:a16="http://schemas.microsoft.com/office/drawing/2014/main" xmlns="" id="{CCE0F800-0A08-42D1-A0F3-47C4E947E9C9}"/>
              </a:ext>
            </a:extLst>
          </p:cNvPr>
          <p:cNvSpPr>
            <a:spLocks noGrp="1"/>
          </p:cNvSpPr>
          <p:nvPr>
            <p:ph idx="1"/>
          </p:nvPr>
        </p:nvSpPr>
        <p:spPr>
          <a:xfrm>
            <a:off x="658284" y="1598614"/>
            <a:ext cx="8596668" cy="3880773"/>
          </a:xfrm>
        </p:spPr>
        <p:txBody>
          <a:bodyPr/>
          <a:lstStyle/>
          <a:p>
            <a:r>
              <a:rPr lang="en-US" dirty="0">
                <a:latin typeface="Times New Roman" panose="02020603050405020304" pitchFamily="18" charset="0"/>
                <a:cs typeface="Times New Roman" panose="02020603050405020304" pitchFamily="18" charset="0"/>
              </a:rPr>
              <a:t>Use of biking, walking or other human-powered methods (Swift et al., 2014)</a:t>
            </a:r>
          </a:p>
          <a:p>
            <a:r>
              <a:rPr lang="en-US" dirty="0">
                <a:latin typeface="Times New Roman" panose="02020603050405020304" pitchFamily="18" charset="0"/>
                <a:cs typeface="Times New Roman" panose="02020603050405020304" pitchFamily="18" charset="0"/>
              </a:rPr>
              <a:t>Involves use of public transport</a:t>
            </a:r>
          </a:p>
          <a:p>
            <a:r>
              <a:rPr lang="en-US" dirty="0">
                <a:latin typeface="Times New Roman" panose="02020603050405020304" pitchFamily="18" charset="0"/>
                <a:cs typeface="Times New Roman" panose="02020603050405020304" pitchFamily="18" charset="0"/>
              </a:rPr>
              <a:t>Low-cost approach </a:t>
            </a:r>
          </a:p>
          <a:p>
            <a:r>
              <a:rPr lang="en-US" dirty="0">
                <a:latin typeface="Times New Roman" panose="02020603050405020304" pitchFamily="18" charset="0"/>
                <a:cs typeface="Times New Roman" panose="02020603050405020304" pitchFamily="18" charset="0"/>
              </a:rPr>
              <a:t>Increases expenditure of energy</a:t>
            </a:r>
          </a:p>
          <a:p>
            <a:r>
              <a:rPr lang="en-US" dirty="0">
                <a:latin typeface="Times New Roman" panose="02020603050405020304" pitchFamily="18" charset="0"/>
                <a:cs typeface="Times New Roman" panose="02020603050405020304" pitchFamily="18" charset="0"/>
              </a:rPr>
              <a:t>Reduces congestion and air pollution</a:t>
            </a:r>
          </a:p>
        </p:txBody>
      </p:sp>
    </p:spTree>
    <p:extLst>
      <p:ext uri="{BB962C8B-B14F-4D97-AF65-F5344CB8AC3E}">
        <p14:creationId xmlns:p14="http://schemas.microsoft.com/office/powerpoint/2010/main" val="30501988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89439E4-8FE7-420B-A438-2F0615E7E167}"/>
              </a:ext>
            </a:extLst>
          </p:cNvPr>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After School Programs </a:t>
            </a:r>
          </a:p>
        </p:txBody>
      </p:sp>
      <p:sp>
        <p:nvSpPr>
          <p:cNvPr id="3" name="Content Placeholder 2">
            <a:extLst>
              <a:ext uri="{FF2B5EF4-FFF2-40B4-BE49-F238E27FC236}">
                <a16:creationId xmlns:a16="http://schemas.microsoft.com/office/drawing/2014/main" xmlns="" id="{A3A34A0A-BB7E-414F-95DE-454A14BCEF4B}"/>
              </a:ext>
            </a:extLst>
          </p:cNvPr>
          <p:cNvSpPr>
            <a:spLocks noGrp="1"/>
          </p:cNvSpPr>
          <p:nvPr>
            <p:ph idx="1"/>
          </p:nvPr>
        </p:nvSpPr>
        <p:spPr>
          <a:xfrm>
            <a:off x="658284" y="1550989"/>
            <a:ext cx="8596668" cy="3880773"/>
          </a:xfrm>
        </p:spPr>
        <p:txBody>
          <a:bodyPr/>
          <a:lstStyle/>
          <a:p>
            <a:r>
              <a:rPr lang="en-US" dirty="0">
                <a:latin typeface="Times New Roman" panose="02020603050405020304" pitchFamily="18" charset="0"/>
                <a:cs typeface="Times New Roman" panose="02020603050405020304" pitchFamily="18" charset="0"/>
              </a:rPr>
              <a:t>Potential method of enhancing physical activity</a:t>
            </a:r>
          </a:p>
          <a:p>
            <a:r>
              <a:rPr lang="en-US" dirty="0">
                <a:latin typeface="Times New Roman" panose="02020603050405020304" pitchFamily="18" charset="0"/>
                <a:cs typeface="Times New Roman" panose="02020603050405020304" pitchFamily="18" charset="0"/>
              </a:rPr>
              <a:t>Can be community or school centered</a:t>
            </a:r>
          </a:p>
          <a:p>
            <a:r>
              <a:rPr lang="en-US" dirty="0">
                <a:latin typeface="Times New Roman" panose="02020603050405020304" pitchFamily="18" charset="0"/>
                <a:cs typeface="Times New Roman" panose="02020603050405020304" pitchFamily="18" charset="0"/>
              </a:rPr>
              <a:t>Areas of focus- health education, nutrition and physical activities</a:t>
            </a:r>
          </a:p>
          <a:p>
            <a:r>
              <a:rPr lang="en-US" dirty="0">
                <a:latin typeface="Times New Roman" panose="02020603050405020304" pitchFamily="18" charset="0"/>
                <a:cs typeface="Times New Roman" panose="02020603050405020304" pitchFamily="18" charset="0"/>
              </a:rPr>
              <a:t>Social and personal skills</a:t>
            </a:r>
          </a:p>
          <a:p>
            <a:r>
              <a:rPr lang="en-US" dirty="0">
                <a:latin typeface="Times New Roman" panose="02020603050405020304" pitchFamily="18" charset="0"/>
                <a:cs typeface="Times New Roman" panose="02020603050405020304" pitchFamily="18" charset="0"/>
              </a:rPr>
              <a:t>Effective for low-income families </a:t>
            </a: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309792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8DE7F19-A181-4076-B328-6E3F0D734B04}"/>
              </a:ext>
            </a:extLst>
          </p:cNvPr>
          <p:cNvSpPr>
            <a:spLocks noGrp="1"/>
          </p:cNvSpPr>
          <p:nvPr>
            <p:ph type="title"/>
          </p:nvPr>
        </p:nvSpPr>
        <p:spPr/>
        <p:txBody>
          <a:bodyPr/>
          <a:lstStyle/>
          <a:p>
            <a:pPr algn="ctr"/>
            <a:r>
              <a:rPr lang="en-US" b="1" dirty="0">
                <a:latin typeface="Times New Roman" panose="02020603050405020304" pitchFamily="18" charset="0"/>
                <a:cs typeface="Times New Roman" panose="02020603050405020304" pitchFamily="18" charset="0"/>
              </a:rPr>
              <a:t>Taking A Whole-of-school Method</a:t>
            </a:r>
            <a:endParaRPr lang="en-US"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33154FF6-475B-4643-8502-A935C3F65F0A}"/>
              </a:ext>
            </a:extLst>
          </p:cNvPr>
          <p:cNvSpPr>
            <a:spLocks noGrp="1"/>
          </p:cNvSpPr>
          <p:nvPr>
            <p:ph idx="1"/>
          </p:nvPr>
        </p:nvSpPr>
        <p:spPr>
          <a:xfrm>
            <a:off x="686859" y="1598614"/>
            <a:ext cx="8596668" cy="3880773"/>
          </a:xfrm>
        </p:spPr>
        <p:txBody>
          <a:bodyPr/>
          <a:lstStyle/>
          <a:p>
            <a:r>
              <a:rPr lang="en-US" dirty="0">
                <a:latin typeface="Times New Roman" panose="02020603050405020304" pitchFamily="18" charset="0"/>
                <a:cs typeface="Times New Roman" panose="02020603050405020304" pitchFamily="18" charset="0"/>
              </a:rPr>
              <a:t>Schools should advocate and create </a:t>
            </a:r>
          </a:p>
          <a:p>
            <a:r>
              <a:rPr lang="en-US" dirty="0">
                <a:latin typeface="Times New Roman" panose="02020603050405020304" pitchFamily="18" charset="0"/>
                <a:cs typeface="Times New Roman" panose="02020603050405020304" pitchFamily="18" charset="0"/>
              </a:rPr>
              <a:t>Allow flexibility in curricular (Tremblay et al., 2014)</a:t>
            </a:r>
          </a:p>
          <a:p>
            <a:r>
              <a:rPr lang="en-US" dirty="0">
                <a:latin typeface="Times New Roman" panose="02020603050405020304" pitchFamily="18" charset="0"/>
                <a:cs typeface="Times New Roman" panose="02020603050405020304" pitchFamily="18" charset="0"/>
              </a:rPr>
              <a:t>Provision of high quality curricular </a:t>
            </a:r>
          </a:p>
          <a:p>
            <a:r>
              <a:rPr lang="en-US" dirty="0">
                <a:latin typeface="Times New Roman" panose="02020603050405020304" pitchFamily="18" charset="0"/>
                <a:cs typeface="Times New Roman" panose="02020603050405020304" pitchFamily="18" charset="0"/>
              </a:rPr>
              <a:t>Students encouraged to participate in vigorous activities</a:t>
            </a:r>
          </a:p>
          <a:p>
            <a:r>
              <a:rPr lang="en-US" dirty="0">
                <a:latin typeface="Times New Roman" panose="02020603050405020304" pitchFamily="18" charset="0"/>
                <a:cs typeface="Times New Roman" panose="02020603050405020304" pitchFamily="18" charset="0"/>
              </a:rPr>
              <a:t>Providing necessary resources </a:t>
            </a:r>
          </a:p>
        </p:txBody>
      </p:sp>
    </p:spTree>
    <p:extLst>
      <p:ext uri="{BB962C8B-B14F-4D97-AF65-F5344CB8AC3E}">
        <p14:creationId xmlns:p14="http://schemas.microsoft.com/office/powerpoint/2010/main" val="14456197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848536F-4524-48E9-B064-E4DA39F8B34D}"/>
              </a:ext>
            </a:extLst>
          </p:cNvPr>
          <p:cNvSpPr>
            <a:spLocks noGrp="1"/>
          </p:cNvSpPr>
          <p:nvPr>
            <p:ph type="title"/>
          </p:nvPr>
        </p:nvSpPr>
        <p:spPr/>
        <p:txBody>
          <a:bodyPr/>
          <a:lstStyle/>
          <a:p>
            <a:pPr algn="ctr"/>
            <a:r>
              <a:rPr lang="en-US" b="1" dirty="0">
                <a:latin typeface="Times New Roman" panose="02020603050405020304" pitchFamily="18" charset="0"/>
                <a:cs typeface="Times New Roman" panose="02020603050405020304" pitchFamily="18" charset="0"/>
              </a:rPr>
              <a:t>Include Physical Activity </a:t>
            </a:r>
            <a:r>
              <a:rPr lang="en-US" b="1" dirty="0" smtClean="0">
                <a:latin typeface="Times New Roman" panose="02020603050405020304" pitchFamily="18" charset="0"/>
                <a:cs typeface="Times New Roman" panose="02020603050405020304" pitchFamily="18" charset="0"/>
              </a:rPr>
              <a:t>in </a:t>
            </a:r>
            <a:r>
              <a:rPr lang="en-US" b="1" dirty="0">
                <a:latin typeface="Times New Roman" panose="02020603050405020304" pitchFamily="18" charset="0"/>
                <a:cs typeface="Times New Roman" panose="02020603050405020304" pitchFamily="18" charset="0"/>
              </a:rPr>
              <a:t>All School-based Policy </a:t>
            </a:r>
            <a:r>
              <a:rPr lang="en-US" b="1" dirty="0" smtClean="0">
                <a:latin typeface="Times New Roman" panose="02020603050405020304" pitchFamily="18" charset="0"/>
                <a:cs typeface="Times New Roman" panose="02020603050405020304" pitchFamily="18" charset="0"/>
              </a:rPr>
              <a:t>and </a:t>
            </a:r>
            <a:r>
              <a:rPr lang="en-US" b="1" dirty="0">
                <a:latin typeface="Times New Roman" panose="02020603050405020304" pitchFamily="18" charset="0"/>
                <a:cs typeface="Times New Roman" panose="02020603050405020304" pitchFamily="18" charset="0"/>
              </a:rPr>
              <a:t>Regulations</a:t>
            </a:r>
            <a:endParaRPr lang="en-US"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06B6AC27-987E-4848-93DF-2E7036F6681D}"/>
              </a:ext>
            </a:extLst>
          </p:cNvPr>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Federal and state governments should be accountable.</a:t>
            </a:r>
          </a:p>
          <a:p>
            <a:r>
              <a:rPr lang="en-US" dirty="0">
                <a:latin typeface="Times New Roman" panose="02020603050405020304" pitchFamily="18" charset="0"/>
                <a:cs typeface="Times New Roman" panose="02020603050405020304" pitchFamily="18" charset="0"/>
              </a:rPr>
              <a:t>Installation of promising and effective approaches </a:t>
            </a:r>
          </a:p>
          <a:p>
            <a:r>
              <a:rPr lang="en-US" dirty="0">
                <a:latin typeface="Times New Roman" panose="02020603050405020304" pitchFamily="18" charset="0"/>
                <a:cs typeface="Times New Roman" panose="02020603050405020304" pitchFamily="18" charset="0"/>
              </a:rPr>
              <a:t>Use multicomponent interventions </a:t>
            </a:r>
          </a:p>
          <a:p>
            <a:r>
              <a:rPr lang="en-US" dirty="0">
                <a:latin typeface="Times New Roman" panose="02020603050405020304" pitchFamily="18" charset="0"/>
                <a:cs typeface="Times New Roman" panose="02020603050405020304" pitchFamily="18" charset="0"/>
              </a:rPr>
              <a:t>Precise curricular is key</a:t>
            </a:r>
          </a:p>
          <a:p>
            <a:r>
              <a:rPr lang="en-US" dirty="0">
                <a:latin typeface="Times New Roman" panose="02020603050405020304" pitchFamily="18" charset="0"/>
                <a:cs typeface="Times New Roman" panose="02020603050405020304" pitchFamily="18" charset="0"/>
              </a:rPr>
              <a:t>Reduce sedentary time in school</a:t>
            </a:r>
          </a:p>
        </p:txBody>
      </p:sp>
    </p:spTree>
    <p:extLst>
      <p:ext uri="{BB962C8B-B14F-4D97-AF65-F5344CB8AC3E}">
        <p14:creationId xmlns:p14="http://schemas.microsoft.com/office/powerpoint/2010/main" val="18720657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C934611-4EAF-4117-9925-5D19CF37F660}"/>
              </a:ext>
            </a:extLst>
          </p:cNvPr>
          <p:cNvSpPr>
            <a:spLocks noGrp="1"/>
          </p:cNvSpPr>
          <p:nvPr>
            <p:ph type="title"/>
          </p:nvPr>
        </p:nvSpPr>
        <p:spPr/>
        <p:txBody>
          <a:bodyPr>
            <a:normAutofit/>
          </a:bodyPr>
          <a:lstStyle/>
          <a:p>
            <a:pPr algn="ctr"/>
            <a:r>
              <a:rPr lang="en-US" dirty="0">
                <a:latin typeface="Times New Roman" panose="02020603050405020304" pitchFamily="18" charset="0"/>
                <a:cs typeface="Times New Roman" panose="02020603050405020304" pitchFamily="18" charset="0"/>
              </a:rPr>
              <a:t>Extramural Sports </a:t>
            </a:r>
          </a:p>
        </p:txBody>
      </p:sp>
      <p:sp>
        <p:nvSpPr>
          <p:cNvPr id="3" name="Content Placeholder 2">
            <a:extLst>
              <a:ext uri="{FF2B5EF4-FFF2-40B4-BE49-F238E27FC236}">
                <a16:creationId xmlns:a16="http://schemas.microsoft.com/office/drawing/2014/main" xmlns="" id="{2B3D2334-4A32-46A8-91A8-2A098820CB8E}"/>
              </a:ext>
            </a:extLst>
          </p:cNvPr>
          <p:cNvSpPr>
            <a:spLocks noGrp="1"/>
          </p:cNvSpPr>
          <p:nvPr>
            <p:ph idx="1"/>
          </p:nvPr>
        </p:nvSpPr>
        <p:spPr>
          <a:xfrm>
            <a:off x="686859" y="1598614"/>
            <a:ext cx="8596668" cy="3880773"/>
          </a:xfrm>
        </p:spPr>
        <p:txBody>
          <a:bodyPr/>
          <a:lstStyle/>
          <a:p>
            <a:r>
              <a:rPr lang="en-US" dirty="0">
                <a:latin typeface="Times New Roman" panose="02020603050405020304" pitchFamily="18" charset="0"/>
                <a:cs typeface="Times New Roman" panose="02020603050405020304" pitchFamily="18" charset="0"/>
              </a:rPr>
              <a:t>Encourages team work</a:t>
            </a:r>
          </a:p>
          <a:p>
            <a:r>
              <a:rPr lang="en-US" dirty="0">
                <a:latin typeface="Times New Roman" panose="02020603050405020304" pitchFamily="18" charset="0"/>
                <a:cs typeface="Times New Roman" panose="02020603050405020304" pitchFamily="18" charset="0"/>
              </a:rPr>
              <a:t>Sportsmanship and camaraderie </a:t>
            </a:r>
          </a:p>
          <a:p>
            <a:r>
              <a:rPr lang="en-US" dirty="0">
                <a:latin typeface="Times New Roman" panose="02020603050405020304" pitchFamily="18" charset="0"/>
                <a:cs typeface="Times New Roman" panose="02020603050405020304" pitchFamily="18" charset="0"/>
              </a:rPr>
              <a:t>Time management </a:t>
            </a:r>
          </a:p>
          <a:p>
            <a:r>
              <a:rPr lang="en-US" dirty="0">
                <a:latin typeface="Times New Roman" panose="02020603050405020304" pitchFamily="18" charset="0"/>
                <a:cs typeface="Times New Roman" panose="02020603050405020304" pitchFamily="18" charset="0"/>
              </a:rPr>
              <a:t>Students can grow reflexes and critical thinking </a:t>
            </a:r>
          </a:p>
          <a:p>
            <a:r>
              <a:rPr lang="en-US" dirty="0">
                <a:latin typeface="Times New Roman" panose="02020603050405020304" pitchFamily="18" charset="0"/>
                <a:cs typeface="Times New Roman" panose="02020603050405020304" pitchFamily="18" charset="0"/>
              </a:rPr>
              <a:t>Lose with dignity </a:t>
            </a:r>
          </a:p>
        </p:txBody>
      </p:sp>
    </p:spTree>
    <p:extLst>
      <p:ext uri="{BB962C8B-B14F-4D97-AF65-F5344CB8AC3E}">
        <p14:creationId xmlns:p14="http://schemas.microsoft.com/office/powerpoint/2010/main" val="41287941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57C6FC2-ABEE-4B25-A292-EDB7D7A18069}"/>
              </a:ext>
            </a:extLst>
          </p:cNvPr>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Intramural Sports</a:t>
            </a:r>
          </a:p>
        </p:txBody>
      </p:sp>
      <p:sp>
        <p:nvSpPr>
          <p:cNvPr id="3" name="Content Placeholder 2">
            <a:extLst>
              <a:ext uri="{FF2B5EF4-FFF2-40B4-BE49-F238E27FC236}">
                <a16:creationId xmlns:a16="http://schemas.microsoft.com/office/drawing/2014/main" xmlns="" id="{2411C1DA-9988-41B6-975A-9E0B01BE745D}"/>
              </a:ext>
            </a:extLst>
          </p:cNvPr>
          <p:cNvSpPr>
            <a:spLocks noGrp="1"/>
          </p:cNvSpPr>
          <p:nvPr>
            <p:ph idx="1"/>
          </p:nvPr>
        </p:nvSpPr>
        <p:spPr>
          <a:xfrm>
            <a:off x="724959" y="1627189"/>
            <a:ext cx="8596668" cy="3880773"/>
          </a:xfrm>
        </p:spPr>
        <p:txBody>
          <a:bodyPr/>
          <a:lstStyle/>
          <a:p>
            <a:r>
              <a:rPr lang="en-US" dirty="0">
                <a:latin typeface="Times New Roman" panose="02020603050405020304" pitchFamily="18" charset="0"/>
                <a:cs typeface="Times New Roman" panose="02020603050405020304" pitchFamily="18" charset="0"/>
              </a:rPr>
              <a:t>Sports is an excellent strategy </a:t>
            </a:r>
          </a:p>
          <a:p>
            <a:r>
              <a:rPr lang="en-US" dirty="0">
                <a:latin typeface="Times New Roman" panose="02020603050405020304" pitchFamily="18" charset="0"/>
                <a:cs typeface="Times New Roman" panose="02020603050405020304" pitchFamily="18" charset="0"/>
              </a:rPr>
              <a:t>Builds self-confidence </a:t>
            </a:r>
          </a:p>
          <a:p>
            <a:r>
              <a:rPr lang="en-US" dirty="0">
                <a:latin typeface="Times New Roman" panose="02020603050405020304" pitchFamily="18" charset="0"/>
                <a:cs typeface="Times New Roman" panose="02020603050405020304" pitchFamily="18" charset="0"/>
              </a:rPr>
              <a:t>Limited pressure </a:t>
            </a:r>
          </a:p>
          <a:p>
            <a:r>
              <a:rPr lang="en-US" dirty="0">
                <a:latin typeface="Times New Roman" panose="02020603050405020304" pitchFamily="18" charset="0"/>
                <a:cs typeface="Times New Roman" panose="02020603050405020304" pitchFamily="18" charset="0"/>
              </a:rPr>
              <a:t>Optimum physical fitness</a:t>
            </a:r>
          </a:p>
          <a:p>
            <a:r>
              <a:rPr lang="en-US" dirty="0">
                <a:latin typeface="Times New Roman" panose="02020603050405020304" pitchFamily="18" charset="0"/>
                <a:cs typeface="Times New Roman" panose="02020603050405020304" pitchFamily="18" charset="0"/>
              </a:rPr>
              <a:t>Improves academic performance </a:t>
            </a:r>
          </a:p>
        </p:txBody>
      </p:sp>
    </p:spTree>
    <p:extLst>
      <p:ext uri="{BB962C8B-B14F-4D97-AF65-F5344CB8AC3E}">
        <p14:creationId xmlns:p14="http://schemas.microsoft.com/office/powerpoint/2010/main" val="21555773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E584F66-DFFA-45EC-BD2B-9D205C135315}"/>
              </a:ext>
            </a:extLst>
          </p:cNvPr>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 Making Physical Education A Core Subject</a:t>
            </a:r>
          </a:p>
        </p:txBody>
      </p:sp>
      <p:sp>
        <p:nvSpPr>
          <p:cNvPr id="3" name="Content Placeholder 2">
            <a:extLst>
              <a:ext uri="{FF2B5EF4-FFF2-40B4-BE49-F238E27FC236}">
                <a16:creationId xmlns:a16="http://schemas.microsoft.com/office/drawing/2014/main" xmlns="" id="{590D789B-5BF1-47CD-BC8C-96A832599673}"/>
              </a:ext>
            </a:extLst>
          </p:cNvPr>
          <p:cNvSpPr>
            <a:spLocks noGrp="1"/>
          </p:cNvSpPr>
          <p:nvPr>
            <p:ph idx="1"/>
          </p:nvPr>
        </p:nvSpPr>
        <p:spPr>
          <a:xfrm>
            <a:off x="629709" y="1636714"/>
            <a:ext cx="8596668" cy="3880773"/>
          </a:xfrm>
        </p:spPr>
        <p:txBody>
          <a:bodyPr/>
          <a:lstStyle/>
          <a:p>
            <a:r>
              <a:rPr lang="en-US" dirty="0">
                <a:latin typeface="Times New Roman" panose="02020603050405020304" pitchFamily="18" charset="0"/>
                <a:cs typeface="Times New Roman" panose="02020603050405020304" pitchFamily="18" charset="0"/>
              </a:rPr>
              <a:t>Physical education promotes learning and lifelong health</a:t>
            </a:r>
          </a:p>
          <a:p>
            <a:r>
              <a:rPr lang="en-US" dirty="0">
                <a:latin typeface="Times New Roman" panose="02020603050405020304" pitchFamily="18" charset="0"/>
                <a:cs typeface="Times New Roman" panose="02020603050405020304" pitchFamily="18" charset="0"/>
              </a:rPr>
              <a:t>School subjects promotes motivation, knowledge and skills</a:t>
            </a:r>
          </a:p>
          <a:p>
            <a:r>
              <a:rPr lang="en-US" dirty="0">
                <a:latin typeface="Times New Roman" panose="02020603050405020304" pitchFamily="18" charset="0"/>
                <a:cs typeface="Times New Roman" panose="02020603050405020304" pitchFamily="18" charset="0"/>
              </a:rPr>
              <a:t>Implement state laws and regulations </a:t>
            </a:r>
          </a:p>
          <a:p>
            <a:r>
              <a:rPr lang="en-US" dirty="0">
                <a:latin typeface="Times New Roman" panose="02020603050405020304" pitchFamily="18" charset="0"/>
                <a:cs typeface="Times New Roman" panose="02020603050405020304" pitchFamily="18" charset="0"/>
              </a:rPr>
              <a:t>Non-governmental schools </a:t>
            </a:r>
          </a:p>
          <a:p>
            <a:r>
              <a:rPr lang="en-US" dirty="0">
                <a:latin typeface="Times New Roman" panose="02020603050405020304" pitchFamily="18" charset="0"/>
                <a:cs typeface="Times New Roman" panose="02020603050405020304" pitchFamily="18" charset="0"/>
              </a:rPr>
              <a:t>Much needed attention and resources </a:t>
            </a: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92412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B0116C8-259F-4D43-8F3D-08F2C17D30E7}"/>
              </a:ext>
            </a:extLst>
          </p:cNvPr>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Monitoring Opportunities For Physical Education </a:t>
            </a:r>
            <a:r>
              <a:rPr lang="en-US" dirty="0" smtClean="0">
                <a:latin typeface="Times New Roman" panose="02020603050405020304" pitchFamily="18" charset="0"/>
                <a:cs typeface="Times New Roman" panose="02020603050405020304" pitchFamily="18" charset="0"/>
              </a:rPr>
              <a:t>and </a:t>
            </a:r>
            <a:r>
              <a:rPr lang="en-US" dirty="0">
                <a:latin typeface="Times New Roman" panose="02020603050405020304" pitchFamily="18" charset="0"/>
                <a:cs typeface="Times New Roman" panose="02020603050405020304" pitchFamily="18" charset="0"/>
              </a:rPr>
              <a:t>Activities </a:t>
            </a:r>
            <a:r>
              <a:rPr lang="en-US" dirty="0" smtClean="0">
                <a:latin typeface="Times New Roman" panose="02020603050405020304" pitchFamily="18" charset="0"/>
                <a:cs typeface="Times New Roman" panose="02020603050405020304" pitchFamily="18" charset="0"/>
              </a:rPr>
              <a:t>in </a:t>
            </a:r>
            <a:r>
              <a:rPr lang="en-US" dirty="0">
                <a:latin typeface="Times New Roman" panose="02020603050405020304" pitchFamily="18" charset="0"/>
                <a:cs typeface="Times New Roman" panose="02020603050405020304" pitchFamily="18" charset="0"/>
              </a:rPr>
              <a:t>Schools</a:t>
            </a:r>
          </a:p>
        </p:txBody>
      </p:sp>
      <p:sp>
        <p:nvSpPr>
          <p:cNvPr id="3" name="Content Placeholder 2">
            <a:extLst>
              <a:ext uri="{FF2B5EF4-FFF2-40B4-BE49-F238E27FC236}">
                <a16:creationId xmlns:a16="http://schemas.microsoft.com/office/drawing/2014/main" xmlns="" id="{2473CE08-D1F2-4050-BB4B-8B8FE3D23000}"/>
              </a:ext>
            </a:extLst>
          </p:cNvPr>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Education systems should monitor (Morgan et al., 2016)</a:t>
            </a:r>
          </a:p>
          <a:p>
            <a:r>
              <a:rPr lang="en-US" dirty="0">
                <a:latin typeface="Times New Roman" panose="02020603050405020304" pitchFamily="18" charset="0"/>
                <a:cs typeface="Times New Roman" panose="02020603050405020304" pitchFamily="18" charset="0"/>
              </a:rPr>
              <a:t>Provide adequate information</a:t>
            </a:r>
          </a:p>
          <a:p>
            <a:r>
              <a:rPr lang="en-US" dirty="0">
                <a:latin typeface="Times New Roman" panose="02020603050405020304" pitchFamily="18" charset="0"/>
                <a:cs typeface="Times New Roman" panose="02020603050405020304" pitchFamily="18" charset="0"/>
              </a:rPr>
              <a:t>Supporting systems of accountability </a:t>
            </a:r>
          </a:p>
          <a:p>
            <a:r>
              <a:rPr lang="en-US" dirty="0">
                <a:latin typeface="Times New Roman" panose="02020603050405020304" pitchFamily="18" charset="0"/>
                <a:cs typeface="Times New Roman" panose="02020603050405020304" pitchFamily="18" charset="0"/>
              </a:rPr>
              <a:t>Conduct regular surveys </a:t>
            </a:r>
          </a:p>
          <a:p>
            <a:r>
              <a:rPr lang="en-US" dirty="0">
                <a:latin typeface="Times New Roman" panose="02020603050405020304" pitchFamily="18" charset="0"/>
                <a:cs typeface="Times New Roman" panose="02020603050405020304" pitchFamily="18" charset="0"/>
              </a:rPr>
              <a:t>Regular updates of monitoring systems </a:t>
            </a: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659390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47A2253-19E7-4030-92FB-B1A73ADED37E}"/>
              </a:ext>
            </a:extLst>
          </p:cNvPr>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Providing Preservice Professional </a:t>
            </a:r>
            <a:r>
              <a:rPr lang="en-US" dirty="0" smtClean="0">
                <a:latin typeface="Times New Roman" panose="02020603050405020304" pitchFamily="18" charset="0"/>
                <a:cs typeface="Times New Roman" panose="02020603050405020304" pitchFamily="18" charset="0"/>
              </a:rPr>
              <a:t>and </a:t>
            </a:r>
            <a:r>
              <a:rPr lang="en-US" dirty="0">
                <a:latin typeface="Times New Roman" panose="02020603050405020304" pitchFamily="18" charset="0"/>
                <a:cs typeface="Times New Roman" panose="02020603050405020304" pitchFamily="18" charset="0"/>
              </a:rPr>
              <a:t>Training Development For Teachers </a:t>
            </a:r>
          </a:p>
        </p:txBody>
      </p:sp>
      <p:sp>
        <p:nvSpPr>
          <p:cNvPr id="3" name="Content Placeholder 2">
            <a:extLst>
              <a:ext uri="{FF2B5EF4-FFF2-40B4-BE49-F238E27FC236}">
                <a16:creationId xmlns:a16="http://schemas.microsoft.com/office/drawing/2014/main" xmlns="" id="{5F9E0B52-C258-41A9-A2AD-76F072F0D073}"/>
              </a:ext>
            </a:extLst>
          </p:cNvPr>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Universities and colleges should provide training</a:t>
            </a:r>
          </a:p>
          <a:p>
            <a:r>
              <a:rPr lang="en-US" dirty="0">
                <a:latin typeface="Times New Roman" panose="02020603050405020304" pitchFamily="18" charset="0"/>
                <a:cs typeface="Times New Roman" panose="02020603050405020304" pitchFamily="18" charset="0"/>
              </a:rPr>
              <a:t>Teaching youths about it </a:t>
            </a:r>
          </a:p>
          <a:p>
            <a:r>
              <a:rPr lang="en-US" dirty="0">
                <a:latin typeface="Times New Roman" panose="02020603050405020304" pitchFamily="18" charset="0"/>
                <a:cs typeface="Times New Roman" panose="02020603050405020304" pitchFamily="18" charset="0"/>
              </a:rPr>
              <a:t>Emphasizing on the importance of physical education</a:t>
            </a:r>
          </a:p>
          <a:p>
            <a:r>
              <a:rPr lang="en-US" dirty="0">
                <a:latin typeface="Times New Roman" panose="02020603050405020304" pitchFamily="18" charset="0"/>
                <a:cs typeface="Times New Roman" panose="02020603050405020304" pitchFamily="18" charset="0"/>
              </a:rPr>
              <a:t>Curb childhood physical sedentary </a:t>
            </a:r>
          </a:p>
          <a:p>
            <a:r>
              <a:rPr lang="en-US" dirty="0">
                <a:latin typeface="Times New Roman" panose="02020603050405020304" pitchFamily="18" charset="0"/>
                <a:cs typeface="Times New Roman" panose="02020603050405020304" pitchFamily="18" charset="0"/>
              </a:rPr>
              <a:t>Professional development </a:t>
            </a:r>
          </a:p>
        </p:txBody>
      </p:sp>
    </p:spTree>
    <p:extLst>
      <p:ext uri="{BB962C8B-B14F-4D97-AF65-F5344CB8AC3E}">
        <p14:creationId xmlns:p14="http://schemas.microsoft.com/office/powerpoint/2010/main" val="3819528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0EDE85D-AD99-40E2-BFB5-12ED0D335454}"/>
              </a:ext>
            </a:extLst>
          </p:cNvPr>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Recess</a:t>
            </a:r>
          </a:p>
        </p:txBody>
      </p:sp>
      <p:sp>
        <p:nvSpPr>
          <p:cNvPr id="3" name="Content Placeholder 2">
            <a:extLst>
              <a:ext uri="{FF2B5EF4-FFF2-40B4-BE49-F238E27FC236}">
                <a16:creationId xmlns:a16="http://schemas.microsoft.com/office/drawing/2014/main" xmlns="" id="{A4F100D4-5B2A-44CA-8974-560B886C4051}"/>
              </a:ext>
            </a:extLst>
          </p:cNvPr>
          <p:cNvSpPr>
            <a:spLocks noGrp="1"/>
          </p:cNvSpPr>
          <p:nvPr>
            <p:ph idx="1"/>
          </p:nvPr>
        </p:nvSpPr>
        <p:spPr>
          <a:xfrm>
            <a:off x="744009" y="1522414"/>
            <a:ext cx="8596668" cy="3880773"/>
          </a:xfrm>
        </p:spPr>
        <p:txBody>
          <a:bodyPr/>
          <a:lstStyle/>
          <a:p>
            <a:r>
              <a:rPr lang="en-US" dirty="0">
                <a:latin typeface="Times New Roman" panose="02020603050405020304" pitchFamily="18" charset="0"/>
                <a:cs typeface="Times New Roman" panose="02020603050405020304" pitchFamily="18" charset="0"/>
              </a:rPr>
              <a:t>The most common approach </a:t>
            </a:r>
          </a:p>
          <a:p>
            <a:r>
              <a:rPr lang="en-US" dirty="0">
                <a:latin typeface="Times New Roman" panose="02020603050405020304" pitchFamily="18" charset="0"/>
                <a:cs typeface="Times New Roman" panose="02020603050405020304" pitchFamily="18" charset="0"/>
              </a:rPr>
              <a:t>Take up to 40% of elementary physical activity </a:t>
            </a:r>
          </a:p>
          <a:p>
            <a:r>
              <a:rPr lang="en-US" dirty="0">
                <a:latin typeface="Times New Roman" panose="02020603050405020304" pitchFamily="18" charset="0"/>
                <a:cs typeface="Times New Roman" panose="02020603050405020304" pitchFamily="18" charset="0"/>
              </a:rPr>
              <a:t>Specific time of day set for disengaging children from classwork (</a:t>
            </a:r>
            <a:r>
              <a:rPr lang="en-US" dirty="0" err="1">
                <a:latin typeface="Times New Roman" panose="02020603050405020304" pitchFamily="18" charset="0"/>
                <a:cs typeface="Times New Roman" panose="02020603050405020304" pitchFamily="18" charset="0"/>
              </a:rPr>
              <a:t>Lubans</a:t>
            </a:r>
            <a:r>
              <a:rPr lang="en-US" dirty="0">
                <a:latin typeface="Times New Roman" panose="02020603050405020304" pitchFamily="18" charset="0"/>
                <a:cs typeface="Times New Roman" panose="02020603050405020304" pitchFamily="18" charset="0"/>
              </a:rPr>
              <a:t> et al., 2016). </a:t>
            </a:r>
          </a:p>
          <a:p>
            <a:r>
              <a:rPr lang="en-US" dirty="0">
                <a:latin typeface="Times New Roman" panose="02020603050405020304" pitchFamily="18" charset="0"/>
                <a:cs typeface="Times New Roman" panose="02020603050405020304" pitchFamily="18" charset="0"/>
              </a:rPr>
              <a:t>Different from physical education</a:t>
            </a:r>
          </a:p>
          <a:p>
            <a:r>
              <a:rPr lang="en-US" dirty="0">
                <a:latin typeface="Times New Roman" panose="02020603050405020304" pitchFamily="18" charset="0"/>
                <a:cs typeface="Times New Roman" panose="02020603050405020304" pitchFamily="18" charset="0"/>
              </a:rPr>
              <a:t>Encourages children to learn life skills</a:t>
            </a:r>
          </a:p>
          <a:p>
            <a:r>
              <a:rPr lang="en-US" dirty="0">
                <a:latin typeface="Times New Roman" panose="02020603050405020304" pitchFamily="18" charset="0"/>
                <a:cs typeface="Times New Roman" panose="02020603050405020304" pitchFamily="18" charset="0"/>
              </a:rPr>
              <a:t>Helps in reducing stress</a:t>
            </a: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658503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A2E299C-0D84-44FF-A9CF-EF74005576E0}"/>
              </a:ext>
            </a:extLst>
          </p:cNvPr>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Ensuring Equal Access To Physical Education </a:t>
            </a:r>
            <a:r>
              <a:rPr lang="en-US" dirty="0" smtClean="0">
                <a:latin typeface="Times New Roman" panose="02020603050405020304" pitchFamily="18" charset="0"/>
                <a:cs typeface="Times New Roman" panose="02020603050405020304" pitchFamily="18" charset="0"/>
              </a:rPr>
              <a:t>and </a:t>
            </a:r>
            <a:r>
              <a:rPr lang="en-US" dirty="0">
                <a:latin typeface="Times New Roman" panose="02020603050405020304" pitchFamily="18" charset="0"/>
                <a:cs typeface="Times New Roman" panose="02020603050405020304" pitchFamily="18" charset="0"/>
              </a:rPr>
              <a:t>Physical Activities </a:t>
            </a:r>
          </a:p>
        </p:txBody>
      </p:sp>
      <p:sp>
        <p:nvSpPr>
          <p:cNvPr id="3" name="Content Placeholder 2">
            <a:extLst>
              <a:ext uri="{FF2B5EF4-FFF2-40B4-BE49-F238E27FC236}">
                <a16:creationId xmlns:a16="http://schemas.microsoft.com/office/drawing/2014/main" xmlns="" id="{5F70B40D-CB5C-4DE4-A720-CFAF710FD16A}"/>
              </a:ext>
            </a:extLst>
          </p:cNvPr>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Equal administration of policies </a:t>
            </a:r>
          </a:p>
          <a:p>
            <a:r>
              <a:rPr lang="en-US" dirty="0">
                <a:latin typeface="Times New Roman" panose="02020603050405020304" pitchFamily="18" charset="0"/>
                <a:cs typeface="Times New Roman" panose="02020603050405020304" pitchFamily="18" charset="0"/>
              </a:rPr>
              <a:t>Eradication of social disparities </a:t>
            </a:r>
          </a:p>
          <a:p>
            <a:r>
              <a:rPr lang="en-US" dirty="0">
                <a:latin typeface="Times New Roman" panose="02020603050405020304" pitchFamily="18" charset="0"/>
                <a:cs typeface="Times New Roman" panose="02020603050405020304" pitchFamily="18" charset="0"/>
              </a:rPr>
              <a:t>Providing equal resources and opportunities </a:t>
            </a: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653743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B440582-1F67-4533-B781-EF66E66EE831}"/>
              </a:ext>
            </a:extLst>
          </p:cNvPr>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Effectiveness of Physical Education  </a:t>
            </a:r>
          </a:p>
        </p:txBody>
      </p:sp>
      <p:sp>
        <p:nvSpPr>
          <p:cNvPr id="3" name="Content Placeholder 2">
            <a:extLst>
              <a:ext uri="{FF2B5EF4-FFF2-40B4-BE49-F238E27FC236}">
                <a16:creationId xmlns:a16="http://schemas.microsoft.com/office/drawing/2014/main" xmlns="" id="{E1EFF932-D898-4AB3-93F6-EC50D304BC26}"/>
              </a:ext>
            </a:extLst>
          </p:cNvPr>
          <p:cNvSpPr>
            <a:spLocks noGrp="1"/>
          </p:cNvSpPr>
          <p:nvPr>
            <p:ph idx="1"/>
          </p:nvPr>
        </p:nvSpPr>
        <p:spPr>
          <a:xfrm>
            <a:off x="705909" y="1627189"/>
            <a:ext cx="8596668" cy="3880773"/>
          </a:xfrm>
        </p:spPr>
        <p:txBody>
          <a:bodyPr/>
          <a:lstStyle/>
          <a:p>
            <a:r>
              <a:rPr lang="en-US" dirty="0">
                <a:latin typeface="Times New Roman" panose="02020603050405020304" pitchFamily="18" charset="0"/>
                <a:cs typeface="Times New Roman" panose="02020603050405020304" pitchFamily="18" charset="0"/>
              </a:rPr>
              <a:t>Improve body fitness and body mass index</a:t>
            </a:r>
          </a:p>
          <a:p>
            <a:r>
              <a:rPr lang="en-US" dirty="0">
                <a:latin typeface="Times New Roman" panose="02020603050405020304" pitchFamily="18" charset="0"/>
                <a:cs typeface="Times New Roman" panose="02020603050405020304" pitchFamily="18" charset="0"/>
              </a:rPr>
              <a:t>Achieve the desired level of physical activity </a:t>
            </a:r>
          </a:p>
          <a:p>
            <a:r>
              <a:rPr lang="en-US" dirty="0">
                <a:latin typeface="Times New Roman" panose="02020603050405020304" pitchFamily="18" charset="0"/>
                <a:cs typeface="Times New Roman" panose="02020603050405020304" pitchFamily="18" charset="0"/>
              </a:rPr>
              <a:t>Improve classroom behavior </a:t>
            </a:r>
          </a:p>
          <a:p>
            <a:r>
              <a:rPr lang="en-US" dirty="0">
                <a:latin typeface="Times New Roman" panose="02020603050405020304" pitchFamily="18" charset="0"/>
                <a:cs typeface="Times New Roman" panose="02020603050405020304" pitchFamily="18" charset="0"/>
              </a:rPr>
              <a:t>Sustains body health </a:t>
            </a:r>
          </a:p>
          <a:p>
            <a:r>
              <a:rPr lang="en-US" dirty="0">
                <a:latin typeface="Times New Roman" panose="02020603050405020304" pitchFamily="18" charset="0"/>
                <a:cs typeface="Times New Roman" panose="02020603050405020304" pitchFamily="18" charset="0"/>
              </a:rPr>
              <a:t>Schools are rich-sources of improving </a:t>
            </a:r>
          </a:p>
        </p:txBody>
      </p:sp>
    </p:spTree>
    <p:extLst>
      <p:ext uri="{BB962C8B-B14F-4D97-AF65-F5344CB8AC3E}">
        <p14:creationId xmlns:p14="http://schemas.microsoft.com/office/powerpoint/2010/main" val="27597879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3CA708E-3B73-4B42-846C-406875E88D6F}"/>
              </a:ext>
            </a:extLst>
          </p:cNvPr>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Conclusion </a:t>
            </a:r>
          </a:p>
        </p:txBody>
      </p:sp>
      <p:sp>
        <p:nvSpPr>
          <p:cNvPr id="3" name="Content Placeholder 2">
            <a:extLst>
              <a:ext uri="{FF2B5EF4-FFF2-40B4-BE49-F238E27FC236}">
                <a16:creationId xmlns:a16="http://schemas.microsoft.com/office/drawing/2014/main" xmlns="" id="{FF4EF43B-9FE8-4F74-9C38-8ABE0BB81C82}"/>
              </a:ext>
            </a:extLst>
          </p:cNvPr>
          <p:cNvSpPr>
            <a:spLocks noGrp="1"/>
          </p:cNvSpPr>
          <p:nvPr>
            <p:ph idx="1"/>
          </p:nvPr>
        </p:nvSpPr>
        <p:spPr>
          <a:xfrm>
            <a:off x="696384" y="1608139"/>
            <a:ext cx="8596668" cy="3880773"/>
          </a:xfrm>
        </p:spPr>
        <p:txBody>
          <a:bodyPr/>
          <a:lstStyle/>
          <a:p>
            <a:r>
              <a:rPr lang="en-US" dirty="0">
                <a:latin typeface="Times New Roman" panose="02020603050405020304" pitchFamily="18" charset="0"/>
                <a:cs typeface="Times New Roman" panose="02020603050405020304" pitchFamily="18" charset="0"/>
              </a:rPr>
              <a:t>Social, personal, environmental and economic factors play a big role</a:t>
            </a:r>
          </a:p>
          <a:p>
            <a:r>
              <a:rPr lang="en-US" dirty="0">
                <a:latin typeface="Times New Roman" panose="02020603050405020304" pitchFamily="18" charset="0"/>
                <a:cs typeface="Times New Roman" panose="02020603050405020304" pitchFamily="18" charset="0"/>
              </a:rPr>
              <a:t>Barriers should be assessed</a:t>
            </a:r>
          </a:p>
          <a:p>
            <a:r>
              <a:rPr lang="en-US" dirty="0">
                <a:latin typeface="Times New Roman" panose="02020603050405020304" pitchFamily="18" charset="0"/>
                <a:cs typeface="Times New Roman" panose="02020603050405020304" pitchFamily="18" charset="0"/>
              </a:rPr>
              <a:t>Regular physical activity is important</a:t>
            </a: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962557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E3EAD40-EA25-46CD-AA48-E49BF5D1DDC7}"/>
              </a:ext>
            </a:extLst>
          </p:cNvPr>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References </a:t>
            </a:r>
          </a:p>
        </p:txBody>
      </p:sp>
      <p:sp>
        <p:nvSpPr>
          <p:cNvPr id="3" name="Content Placeholder 2">
            <a:extLst>
              <a:ext uri="{FF2B5EF4-FFF2-40B4-BE49-F238E27FC236}">
                <a16:creationId xmlns:a16="http://schemas.microsoft.com/office/drawing/2014/main" xmlns="" id="{697F1EE9-106E-4DA1-9BCF-E1BE48A46D7D}"/>
              </a:ext>
            </a:extLst>
          </p:cNvPr>
          <p:cNvSpPr>
            <a:spLocks noGrp="1"/>
          </p:cNvSpPr>
          <p:nvPr>
            <p:ph idx="1"/>
          </p:nvPr>
        </p:nvSpPr>
        <p:spPr>
          <a:xfrm>
            <a:off x="658284" y="1503364"/>
            <a:ext cx="8596668" cy="3880773"/>
          </a:xfrm>
        </p:spPr>
        <p:txBody>
          <a:bodyPr/>
          <a:lstStyle/>
          <a:p>
            <a:pPr marL="0" indent="0">
              <a:buNone/>
            </a:pPr>
            <a:r>
              <a:rPr lang="en-US" dirty="0" err="1">
                <a:latin typeface="Times New Roman" pitchFamily="18" charset="0"/>
                <a:cs typeface="Times New Roman" pitchFamily="18" charset="0"/>
              </a:rPr>
              <a:t>Lubans</a:t>
            </a:r>
            <a:r>
              <a:rPr lang="en-US" dirty="0">
                <a:latin typeface="Times New Roman" pitchFamily="18" charset="0"/>
                <a:cs typeface="Times New Roman" pitchFamily="18" charset="0"/>
              </a:rPr>
              <a:t>, D., Richards, J., Hillman, C., Faulkner, G., Beauchamp, M., Nilsson, M., ... &amp; </a:t>
            </a:r>
            <a:r>
              <a:rPr lang="en-US" dirty="0" smtClean="0">
                <a:latin typeface="Times New Roman" pitchFamily="18" charset="0"/>
                <a:cs typeface="Times New Roman" pitchFamily="18" charset="0"/>
              </a:rPr>
              <a:t>	Biddle</a:t>
            </a:r>
            <a:r>
              <a:rPr lang="en-US" dirty="0">
                <a:latin typeface="Times New Roman" pitchFamily="18" charset="0"/>
                <a:cs typeface="Times New Roman" pitchFamily="18" charset="0"/>
              </a:rPr>
              <a:t>, S. (2016). Physical activity for cognitive and mental health in youth: a </a:t>
            </a:r>
            <a:r>
              <a:rPr lang="en-US" dirty="0" smtClean="0">
                <a:latin typeface="Times New Roman" pitchFamily="18" charset="0"/>
                <a:cs typeface="Times New Roman" pitchFamily="18" charset="0"/>
              </a:rPr>
              <a:t>	systematic </a:t>
            </a:r>
            <a:r>
              <a:rPr lang="en-US" dirty="0">
                <a:latin typeface="Times New Roman" pitchFamily="18" charset="0"/>
                <a:cs typeface="Times New Roman" pitchFamily="18" charset="0"/>
              </a:rPr>
              <a:t>review of mechanisms. </a:t>
            </a:r>
            <a:r>
              <a:rPr lang="en-US" i="1" dirty="0">
                <a:latin typeface="Times New Roman" pitchFamily="18" charset="0"/>
                <a:cs typeface="Times New Roman" pitchFamily="18" charset="0"/>
              </a:rPr>
              <a:t>Pediatrics</a:t>
            </a:r>
            <a:r>
              <a:rPr lang="en-US" dirty="0">
                <a:latin typeface="Times New Roman" pitchFamily="18" charset="0"/>
                <a:cs typeface="Times New Roman" pitchFamily="18" charset="0"/>
              </a:rPr>
              <a:t>, </a:t>
            </a:r>
            <a:r>
              <a:rPr lang="en-US" i="1" dirty="0">
                <a:latin typeface="Times New Roman" pitchFamily="18" charset="0"/>
                <a:cs typeface="Times New Roman" pitchFamily="18" charset="0"/>
              </a:rPr>
              <a:t>138</a:t>
            </a:r>
            <a:r>
              <a:rPr lang="en-US" dirty="0">
                <a:latin typeface="Times New Roman" pitchFamily="18" charset="0"/>
                <a:cs typeface="Times New Roman" pitchFamily="18" charset="0"/>
              </a:rPr>
              <a:t>(3), e20161642.</a:t>
            </a:r>
          </a:p>
          <a:p>
            <a:pPr marL="0" indent="0">
              <a:buNone/>
            </a:pPr>
            <a:r>
              <a:rPr lang="en-US" dirty="0">
                <a:latin typeface="Times New Roman" pitchFamily="18" charset="0"/>
                <a:cs typeface="Times New Roman" pitchFamily="18" charset="0"/>
              </a:rPr>
              <a:t>Morgan, P. J., Young, M. D., Smith, J. J., &amp; </a:t>
            </a:r>
            <a:r>
              <a:rPr lang="en-US" dirty="0" err="1">
                <a:latin typeface="Times New Roman" pitchFamily="18" charset="0"/>
                <a:cs typeface="Times New Roman" pitchFamily="18" charset="0"/>
              </a:rPr>
              <a:t>Lubans</a:t>
            </a:r>
            <a:r>
              <a:rPr lang="en-US" dirty="0">
                <a:latin typeface="Times New Roman" pitchFamily="18" charset="0"/>
                <a:cs typeface="Times New Roman" pitchFamily="18" charset="0"/>
              </a:rPr>
              <a:t>, D. R. (2016). Targeted health behavior </a:t>
            </a:r>
            <a:r>
              <a:rPr lang="en-US" dirty="0" smtClean="0">
                <a:latin typeface="Times New Roman" pitchFamily="18" charset="0"/>
                <a:cs typeface="Times New Roman" pitchFamily="18" charset="0"/>
              </a:rPr>
              <a:t>	interventions </a:t>
            </a:r>
            <a:r>
              <a:rPr lang="en-US" dirty="0">
                <a:latin typeface="Times New Roman" pitchFamily="18" charset="0"/>
                <a:cs typeface="Times New Roman" pitchFamily="18" charset="0"/>
              </a:rPr>
              <a:t>promoting physical activity: a conceptual model. </a:t>
            </a:r>
            <a:r>
              <a:rPr lang="en-US" i="1" dirty="0">
                <a:latin typeface="Times New Roman" pitchFamily="18" charset="0"/>
                <a:cs typeface="Times New Roman" pitchFamily="18" charset="0"/>
              </a:rPr>
              <a:t>Exercise and sport </a:t>
            </a:r>
            <a:r>
              <a:rPr lang="en-US" i="1" dirty="0" smtClean="0">
                <a:latin typeface="Times New Roman" pitchFamily="18" charset="0"/>
                <a:cs typeface="Times New Roman" pitchFamily="18" charset="0"/>
              </a:rPr>
              <a:t>	sciences </a:t>
            </a:r>
            <a:r>
              <a:rPr lang="en-US" i="1" dirty="0">
                <a:latin typeface="Times New Roman" pitchFamily="18" charset="0"/>
                <a:cs typeface="Times New Roman" pitchFamily="18" charset="0"/>
              </a:rPr>
              <a:t>reviews</a:t>
            </a:r>
            <a:r>
              <a:rPr lang="en-US" dirty="0">
                <a:latin typeface="Times New Roman" pitchFamily="18" charset="0"/>
                <a:cs typeface="Times New Roman" pitchFamily="18" charset="0"/>
              </a:rPr>
              <a:t>, </a:t>
            </a:r>
            <a:r>
              <a:rPr lang="en-US" i="1" dirty="0">
                <a:latin typeface="Times New Roman" pitchFamily="18" charset="0"/>
                <a:cs typeface="Times New Roman" pitchFamily="18" charset="0"/>
              </a:rPr>
              <a:t>44</a:t>
            </a:r>
            <a:r>
              <a:rPr lang="en-US" dirty="0">
                <a:latin typeface="Times New Roman" pitchFamily="18" charset="0"/>
                <a:cs typeface="Times New Roman" pitchFamily="18" charset="0"/>
              </a:rPr>
              <a:t>(2), 71-80.</a:t>
            </a:r>
          </a:p>
          <a:p>
            <a:endParaRPr lang="en-US" dirty="0">
              <a:latin typeface="Times New Roman" pitchFamily="18" charset="0"/>
              <a:cs typeface="Times New Roman" pitchFamily="18" charset="0"/>
            </a:endParaRPr>
          </a:p>
          <a:p>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2271540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34B249D-D0DC-4972-AEF9-355098C0BA74}"/>
              </a:ext>
            </a:extLst>
          </p:cNvPr>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References (Continued)</a:t>
            </a:r>
          </a:p>
        </p:txBody>
      </p:sp>
      <p:sp>
        <p:nvSpPr>
          <p:cNvPr id="3" name="Content Placeholder 2">
            <a:extLst>
              <a:ext uri="{FF2B5EF4-FFF2-40B4-BE49-F238E27FC236}">
                <a16:creationId xmlns:a16="http://schemas.microsoft.com/office/drawing/2014/main" xmlns="" id="{250F375E-BF9A-48FD-87E3-B9F7C20D0886}"/>
              </a:ext>
            </a:extLst>
          </p:cNvPr>
          <p:cNvSpPr>
            <a:spLocks noGrp="1"/>
          </p:cNvSpPr>
          <p:nvPr>
            <p:ph idx="1"/>
          </p:nvPr>
        </p:nvSpPr>
        <p:spPr>
          <a:xfrm>
            <a:off x="648759" y="1665289"/>
            <a:ext cx="8596668" cy="3880773"/>
          </a:xfrm>
        </p:spPr>
        <p:txBody>
          <a:bodyPr/>
          <a:lstStyle/>
          <a:p>
            <a:pPr marL="0" indent="0">
              <a:buNone/>
            </a:pPr>
            <a:r>
              <a:rPr lang="en-US" dirty="0">
                <a:latin typeface="Times New Roman" pitchFamily="18" charset="0"/>
                <a:cs typeface="Times New Roman" pitchFamily="18" charset="0"/>
              </a:rPr>
              <a:t>Swift, D. L., Johannsen, N. M., </a:t>
            </a:r>
            <a:r>
              <a:rPr lang="en-US" dirty="0" err="1">
                <a:latin typeface="Times New Roman" pitchFamily="18" charset="0"/>
                <a:cs typeface="Times New Roman" pitchFamily="18" charset="0"/>
              </a:rPr>
              <a:t>Lavie</a:t>
            </a:r>
            <a:r>
              <a:rPr lang="en-US" dirty="0">
                <a:latin typeface="Times New Roman" pitchFamily="18" charset="0"/>
                <a:cs typeface="Times New Roman" pitchFamily="18" charset="0"/>
              </a:rPr>
              <a:t>, C. J., Earnest, C. P., &amp; Church, T. S. (2014). The role </a:t>
            </a:r>
            <a:r>
              <a:rPr lang="en-US" dirty="0" smtClean="0">
                <a:latin typeface="Times New Roman" pitchFamily="18" charset="0"/>
                <a:cs typeface="Times New Roman" pitchFamily="18" charset="0"/>
              </a:rPr>
              <a:t>	of </a:t>
            </a:r>
            <a:r>
              <a:rPr lang="en-US" dirty="0">
                <a:latin typeface="Times New Roman" pitchFamily="18" charset="0"/>
                <a:cs typeface="Times New Roman" pitchFamily="18" charset="0"/>
              </a:rPr>
              <a:t>exercise and physical activity in weight loss and maintenance. </a:t>
            </a:r>
            <a:r>
              <a:rPr lang="en-US" i="1" dirty="0">
                <a:latin typeface="Times New Roman" pitchFamily="18" charset="0"/>
                <a:cs typeface="Times New Roman" pitchFamily="18" charset="0"/>
              </a:rPr>
              <a:t>Progress in </a:t>
            </a:r>
            <a:r>
              <a:rPr lang="en-US" i="1" dirty="0" smtClean="0">
                <a:latin typeface="Times New Roman" pitchFamily="18" charset="0"/>
                <a:cs typeface="Times New Roman" pitchFamily="18" charset="0"/>
              </a:rPr>
              <a:t>	cardiovascular </a:t>
            </a:r>
            <a:r>
              <a:rPr lang="en-US" i="1" dirty="0">
                <a:latin typeface="Times New Roman" pitchFamily="18" charset="0"/>
                <a:cs typeface="Times New Roman" pitchFamily="18" charset="0"/>
              </a:rPr>
              <a:t>diseases</a:t>
            </a:r>
            <a:r>
              <a:rPr lang="en-US" dirty="0">
                <a:latin typeface="Times New Roman" pitchFamily="18" charset="0"/>
                <a:cs typeface="Times New Roman" pitchFamily="18" charset="0"/>
              </a:rPr>
              <a:t>, </a:t>
            </a:r>
            <a:r>
              <a:rPr lang="en-US" i="1" dirty="0">
                <a:latin typeface="Times New Roman" pitchFamily="18" charset="0"/>
                <a:cs typeface="Times New Roman" pitchFamily="18" charset="0"/>
              </a:rPr>
              <a:t>56</a:t>
            </a:r>
            <a:r>
              <a:rPr lang="en-US" dirty="0">
                <a:latin typeface="Times New Roman" pitchFamily="18" charset="0"/>
                <a:cs typeface="Times New Roman" pitchFamily="18" charset="0"/>
              </a:rPr>
              <a:t>(4), 441-447.</a:t>
            </a:r>
          </a:p>
          <a:p>
            <a:pPr marL="0" indent="0">
              <a:buNone/>
            </a:pPr>
            <a:r>
              <a:rPr lang="en-US" dirty="0">
                <a:latin typeface="Times New Roman" pitchFamily="18" charset="0"/>
                <a:cs typeface="Times New Roman" pitchFamily="18" charset="0"/>
              </a:rPr>
              <a:t>Thomas, J. R., Nelson, J. K., &amp; Silverman, S. J. (2015). </a:t>
            </a:r>
            <a:r>
              <a:rPr lang="en-US" i="1" dirty="0">
                <a:latin typeface="Times New Roman" pitchFamily="18" charset="0"/>
                <a:cs typeface="Times New Roman" pitchFamily="18" charset="0"/>
              </a:rPr>
              <a:t>Research methods in physical </a:t>
            </a:r>
            <a:r>
              <a:rPr lang="en-US" i="1" dirty="0" smtClean="0">
                <a:latin typeface="Times New Roman" pitchFamily="18" charset="0"/>
                <a:cs typeface="Times New Roman" pitchFamily="18" charset="0"/>
              </a:rPr>
              <a:t>	activity</a:t>
            </a:r>
            <a:r>
              <a:rPr lang="en-US" dirty="0">
                <a:latin typeface="Times New Roman" pitchFamily="18" charset="0"/>
                <a:cs typeface="Times New Roman" pitchFamily="18" charset="0"/>
              </a:rPr>
              <a:t>. Human kinetics.</a:t>
            </a:r>
          </a:p>
          <a:p>
            <a:endParaRPr lang="en-US" dirty="0">
              <a:latin typeface="Times New Roman" pitchFamily="18" charset="0"/>
              <a:cs typeface="Times New Roman" pitchFamily="18" charset="0"/>
            </a:endParaRPr>
          </a:p>
          <a:p>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5762473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41D479C-6929-4641-80BA-48D8E79CABC4}"/>
              </a:ext>
            </a:extLst>
          </p:cNvPr>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References (Continued)</a:t>
            </a:r>
          </a:p>
        </p:txBody>
      </p:sp>
      <p:sp>
        <p:nvSpPr>
          <p:cNvPr id="3" name="Content Placeholder 2">
            <a:extLst>
              <a:ext uri="{FF2B5EF4-FFF2-40B4-BE49-F238E27FC236}">
                <a16:creationId xmlns:a16="http://schemas.microsoft.com/office/drawing/2014/main" xmlns="" id="{AE839F7D-EEC9-420A-A105-6A5732CBD824}"/>
              </a:ext>
            </a:extLst>
          </p:cNvPr>
          <p:cNvSpPr>
            <a:spLocks noGrp="1"/>
          </p:cNvSpPr>
          <p:nvPr>
            <p:ph idx="1"/>
          </p:nvPr>
        </p:nvSpPr>
        <p:spPr>
          <a:xfrm>
            <a:off x="705909" y="1550989"/>
            <a:ext cx="8596668" cy="3880773"/>
          </a:xfrm>
        </p:spPr>
        <p:txBody>
          <a:bodyPr/>
          <a:lstStyle/>
          <a:p>
            <a:pPr marL="0" indent="0">
              <a:buNone/>
            </a:pPr>
            <a:r>
              <a:rPr lang="en-US" dirty="0">
                <a:latin typeface="Times New Roman" pitchFamily="18" charset="0"/>
                <a:cs typeface="Times New Roman" pitchFamily="18" charset="0"/>
              </a:rPr>
              <a:t>Tremblay, M. S., Gray, C. E., </a:t>
            </a:r>
            <a:r>
              <a:rPr lang="en-US" dirty="0" err="1">
                <a:latin typeface="Times New Roman" pitchFamily="18" charset="0"/>
                <a:cs typeface="Times New Roman" pitchFamily="18" charset="0"/>
              </a:rPr>
              <a:t>Akinroye</a:t>
            </a:r>
            <a:r>
              <a:rPr lang="en-US" dirty="0">
                <a:latin typeface="Times New Roman" pitchFamily="18" charset="0"/>
                <a:cs typeface="Times New Roman" pitchFamily="18" charset="0"/>
              </a:rPr>
              <a:t>, K., Harrington, D. M., </a:t>
            </a:r>
            <a:r>
              <a:rPr lang="en-US" dirty="0" err="1">
                <a:latin typeface="Times New Roman" pitchFamily="18" charset="0"/>
                <a:cs typeface="Times New Roman" pitchFamily="18" charset="0"/>
              </a:rPr>
              <a:t>Katzmarzyk</a:t>
            </a:r>
            <a:r>
              <a:rPr lang="en-US" dirty="0">
                <a:latin typeface="Times New Roman" pitchFamily="18" charset="0"/>
                <a:cs typeface="Times New Roman" pitchFamily="18" charset="0"/>
              </a:rPr>
              <a:t>, P. T., Lambert, </a:t>
            </a:r>
            <a:r>
              <a:rPr lang="en-US" dirty="0" smtClean="0">
                <a:latin typeface="Times New Roman" pitchFamily="18" charset="0"/>
                <a:cs typeface="Times New Roman" pitchFamily="18" charset="0"/>
              </a:rPr>
              <a:t>	E</a:t>
            </a:r>
            <a:r>
              <a:rPr lang="en-US" dirty="0">
                <a:latin typeface="Times New Roman" pitchFamily="18" charset="0"/>
                <a:cs typeface="Times New Roman" pitchFamily="18" charset="0"/>
              </a:rPr>
              <a:t>. V., ... &amp; </a:t>
            </a:r>
            <a:r>
              <a:rPr lang="en-US" dirty="0" err="1">
                <a:latin typeface="Times New Roman" pitchFamily="18" charset="0"/>
                <a:cs typeface="Times New Roman" pitchFamily="18" charset="0"/>
              </a:rPr>
              <a:t>Prista</a:t>
            </a:r>
            <a:r>
              <a:rPr lang="en-US" dirty="0">
                <a:latin typeface="Times New Roman" pitchFamily="18" charset="0"/>
                <a:cs typeface="Times New Roman" pitchFamily="18" charset="0"/>
              </a:rPr>
              <a:t>, A. (2014). Physical activity of children: a global matrix of grades </a:t>
            </a:r>
            <a:r>
              <a:rPr lang="en-US" dirty="0" smtClean="0">
                <a:latin typeface="Times New Roman" pitchFamily="18" charset="0"/>
                <a:cs typeface="Times New Roman" pitchFamily="18" charset="0"/>
              </a:rPr>
              <a:t>	comparing </a:t>
            </a:r>
            <a:r>
              <a:rPr lang="en-US" dirty="0">
                <a:latin typeface="Times New Roman" pitchFamily="18" charset="0"/>
                <a:cs typeface="Times New Roman" pitchFamily="18" charset="0"/>
              </a:rPr>
              <a:t>15 countries. </a:t>
            </a:r>
            <a:r>
              <a:rPr lang="en-US" i="1" dirty="0">
                <a:latin typeface="Times New Roman" pitchFamily="18" charset="0"/>
                <a:cs typeface="Times New Roman" pitchFamily="18" charset="0"/>
              </a:rPr>
              <a:t>Journal of physical activity and health</a:t>
            </a:r>
            <a:r>
              <a:rPr lang="en-US" dirty="0">
                <a:latin typeface="Times New Roman" pitchFamily="18" charset="0"/>
                <a:cs typeface="Times New Roman" pitchFamily="18" charset="0"/>
              </a:rPr>
              <a:t>, </a:t>
            </a:r>
            <a:r>
              <a:rPr lang="en-US" i="1" dirty="0">
                <a:latin typeface="Times New Roman" pitchFamily="18" charset="0"/>
                <a:cs typeface="Times New Roman" pitchFamily="18" charset="0"/>
              </a:rPr>
              <a:t>11</a:t>
            </a:r>
            <a:r>
              <a:rPr lang="en-US" dirty="0">
                <a:latin typeface="Times New Roman" pitchFamily="18" charset="0"/>
                <a:cs typeface="Times New Roman" pitchFamily="18" charset="0"/>
              </a:rPr>
              <a:t>(s1), S113-S125.</a:t>
            </a:r>
          </a:p>
          <a:p>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112265921"/>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448</TotalTime>
  <Words>3089</Words>
  <Application>Microsoft Office PowerPoint</Application>
  <PresentationFormat>Custom</PresentationFormat>
  <Paragraphs>144</Paragraphs>
  <Slides>19</Slides>
  <Notes>17</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Facet</vt:lpstr>
      <vt:lpstr>Improving Physical Activity In Elementary Population </vt:lpstr>
      <vt:lpstr>Introduction </vt:lpstr>
      <vt:lpstr>Classroom Activity Breaks </vt:lpstr>
      <vt:lpstr>Active Transport </vt:lpstr>
      <vt:lpstr>After School Programs </vt:lpstr>
      <vt:lpstr>Taking A Whole-of-school Method</vt:lpstr>
      <vt:lpstr>Include Physical Activity in All School-based Policy and Regulations</vt:lpstr>
      <vt:lpstr>Extramural Sports </vt:lpstr>
      <vt:lpstr>Intramural Sports</vt:lpstr>
      <vt:lpstr> Making Physical Education A Core Subject</vt:lpstr>
      <vt:lpstr>Monitoring Opportunities For Physical Education and Activities in Schools</vt:lpstr>
      <vt:lpstr>Providing Preservice Professional and Training Development For Teachers </vt:lpstr>
      <vt:lpstr>Recess</vt:lpstr>
      <vt:lpstr>Ensuring Equal Access To Physical Education and Physical Activities </vt:lpstr>
      <vt:lpstr>Effectiveness of Physical Education  </vt:lpstr>
      <vt:lpstr>Conclusion </vt:lpstr>
      <vt:lpstr>References </vt:lpstr>
      <vt:lpstr>References (Continued)</vt:lpstr>
      <vt:lpstr>References (Continued)</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Improving Physical Activity In Elementary Population</dc:title>
  <dc:creator>Probook</dc:creator>
  <cp:lastModifiedBy>User</cp:lastModifiedBy>
  <cp:revision>29</cp:revision>
  <dcterms:created xsi:type="dcterms:W3CDTF">2019-09-23T05:47:18Z</dcterms:created>
  <dcterms:modified xsi:type="dcterms:W3CDTF">2019-09-24T17:47:37Z</dcterms:modified>
</cp:coreProperties>
</file>